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  <p:sldMasterId id="21474836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</p:sldIdLst>
  <p:sldSz cy="5143500" cx="9144000"/>
  <p:notesSz cx="6858000" cy="9144000"/>
  <p:embeddedFontLst>
    <p:embeddedFont>
      <p:font typeface="Noto Sans Medium"/>
      <p:regular r:id="rId155"/>
      <p:bold r:id="rId156"/>
      <p:italic r:id="rId157"/>
      <p:boldItalic r:id="rId158"/>
    </p:embeddedFont>
    <p:embeddedFont>
      <p:font typeface="Roboto"/>
      <p:regular r:id="rId159"/>
      <p:bold r:id="rId160"/>
      <p:italic r:id="rId161"/>
      <p:boldItalic r:id="rId162"/>
    </p:embeddedFont>
    <p:embeddedFont>
      <p:font typeface="Noto Sans Thin"/>
      <p:regular r:id="rId163"/>
      <p:bold r:id="rId164"/>
      <p:italic r:id="rId165"/>
      <p:boldItalic r:id="rId166"/>
    </p:embeddedFont>
    <p:embeddedFont>
      <p:font typeface="Noto Sans"/>
      <p:regular r:id="rId167"/>
      <p:bold r:id="rId168"/>
      <p:italic r:id="rId169"/>
      <p:boldItalic r:id="rId170"/>
    </p:embeddedFont>
    <p:embeddedFont>
      <p:font typeface="Noto Sans SemiBold"/>
      <p:regular r:id="rId171"/>
      <p:bold r:id="rId172"/>
      <p:italic r:id="rId173"/>
      <p:boldItalic r:id="rId174"/>
    </p:embeddedFont>
    <p:embeddedFont>
      <p:font typeface="Delicious Handrawn"/>
      <p:regular r:id="rId175"/>
    </p:embeddedFont>
    <p:embeddedFont>
      <p:font typeface="Oswald"/>
      <p:regular r:id="rId176"/>
      <p:bold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96B87-5704-4777-A86E-75ADE45BAD4F}">
  <a:tblStyle styleId="{14496B87-5704-4777-A86E-75ADE45BA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DC0F98-B191-489F-A54A-C2740581BD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Oswald-regular.fntdata"/><Relationship Id="rId36" Type="http://schemas.openxmlformats.org/officeDocument/2006/relationships/slide" Target="slides/slide26.xml"/><Relationship Id="rId175" Type="http://schemas.openxmlformats.org/officeDocument/2006/relationships/font" Target="fonts/DeliciousHandrawn-regular.fntdata"/><Relationship Id="rId39" Type="http://schemas.openxmlformats.org/officeDocument/2006/relationships/slide" Target="slides/slide29.xml"/><Relationship Id="rId174" Type="http://schemas.openxmlformats.org/officeDocument/2006/relationships/font" Target="fonts/NotoSansSemiBold-boldItalic.fntdata"/><Relationship Id="rId38" Type="http://schemas.openxmlformats.org/officeDocument/2006/relationships/slide" Target="slides/slide28.xml"/><Relationship Id="rId173" Type="http://schemas.openxmlformats.org/officeDocument/2006/relationships/font" Target="fonts/NotoSansSemiBold-italic.fntdata"/><Relationship Id="rId177" Type="http://schemas.openxmlformats.org/officeDocument/2006/relationships/font" Target="fonts/Oswald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commentAuthors" Target="commentAuthor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NotoSansSemiBold-bold.fntdata"/><Relationship Id="rId65" Type="http://schemas.openxmlformats.org/officeDocument/2006/relationships/slide" Target="slides/slide55.xml"/><Relationship Id="rId171" Type="http://schemas.openxmlformats.org/officeDocument/2006/relationships/font" Target="fonts/NotoSansSemiBold-regular.fntdata"/><Relationship Id="rId68" Type="http://schemas.openxmlformats.org/officeDocument/2006/relationships/slide" Target="slides/slide58.xml"/><Relationship Id="rId170" Type="http://schemas.openxmlformats.org/officeDocument/2006/relationships/font" Target="fonts/NotoSans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font" Target="fonts/NotoSansThin-italic.fntdata"/><Relationship Id="rId69" Type="http://schemas.openxmlformats.org/officeDocument/2006/relationships/slide" Target="slides/slide59.xml"/><Relationship Id="rId164" Type="http://schemas.openxmlformats.org/officeDocument/2006/relationships/font" Target="fonts/NotoSansThin-bold.fntdata"/><Relationship Id="rId163" Type="http://schemas.openxmlformats.org/officeDocument/2006/relationships/font" Target="fonts/NotoSansThin-regular.fntdata"/><Relationship Id="rId162" Type="http://schemas.openxmlformats.org/officeDocument/2006/relationships/font" Target="fonts/Roboto-boldItalic.fntdata"/><Relationship Id="rId169" Type="http://schemas.openxmlformats.org/officeDocument/2006/relationships/font" Target="fonts/NotoSans-italic.fntdata"/><Relationship Id="rId168" Type="http://schemas.openxmlformats.org/officeDocument/2006/relationships/font" Target="fonts/NotoSans-bold.fntdata"/><Relationship Id="rId167" Type="http://schemas.openxmlformats.org/officeDocument/2006/relationships/font" Target="fonts/NotoSans-regular.fntdata"/><Relationship Id="rId166" Type="http://schemas.openxmlformats.org/officeDocument/2006/relationships/font" Target="fonts/NotoSansThin-bold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font" Target="fonts/Roboto-italic.fntdata"/><Relationship Id="rId54" Type="http://schemas.openxmlformats.org/officeDocument/2006/relationships/slide" Target="slides/slide44.xml"/><Relationship Id="rId160" Type="http://schemas.openxmlformats.org/officeDocument/2006/relationships/font" Target="fonts/Roboto-bold.fntdata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font" Target="fonts/Roboto-regular.fntdata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font" Target="fonts/NotoSansMedium-boldItalic.fntdata"/><Relationship Id="rId157" Type="http://schemas.openxmlformats.org/officeDocument/2006/relationships/font" Target="fonts/NotoSansMedium-italic.fntdata"/><Relationship Id="rId156" Type="http://schemas.openxmlformats.org/officeDocument/2006/relationships/font" Target="fonts/NotoSansMedium-bold.fntdata"/><Relationship Id="rId155" Type="http://schemas.openxmlformats.org/officeDocument/2006/relationships/font" Target="fonts/NotoSansMedium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3T13:17:19.162">
    <p:pos x="6000" y="0"/>
    <p:text>Destaca que este es un programa basado en evidencia</p:text>
  </p:cm>
  <p:cm authorId="0" idx="2" dt="2024-02-15T21:39:16.040">
    <p:pos x="6000" y="0"/>
    <p:text>@naagy14@gmail.com - Agrega alguna evidencia que venga de México</p:text>
  </p:cm>
  <p:cm authorId="0" idx="3" dt="2024-02-23T13:17:19.162">
    <p:pos x="6000" y="0"/>
    <p:text>@naagy14@gmail.com
Destaco esto para que aparezca en tu bandeja de entrada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2-15T22:05:02.898">
    <p:pos x="6000" y="0"/>
    <p:text>Revisa que el código QR sirva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2-15T22:36:20.604">
    <p:pos x="187" y="708"/>
    <p:text>Crianza con Conciencia +</p:text>
  </p:cm>
  <p:cm authorId="0" idx="6" dt="2024-02-15T22:36:20.604">
    <p:pos x="187" y="708"/>
    <p:text>No para la versión 2000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2-23T15:14:59.823">
    <p:pos x="6000" y="0"/>
    <p:text>@grm.lmt@gmail.com - Añadir instrucciones para modelar
_Reasignado a grm.lmt@gmail.com_</p:text>
  </p:cm>
  <p:cm authorId="0" idx="8" dt="2024-02-23T15:14:59.823">
    <p:pos x="6000" y="0"/>
    <p:text>@grm.lmt@gmail.com - Resalto esto para que esté en la parte superior de tu bandeja de entrada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2-23T15:15:25.562">
    <p:pos x="6000" y="0"/>
    <p:text>Eliminar</p:text>
  </p:cm>
  <p:cm authorId="0" idx="10" dt="2024-02-15T22:39:16.722">
    <p:pos x="6000" y="0"/>
    <p:text>@grm.lmt@gmail.com - Comparte la versión corta aquí</p:text>
  </p:cm>
  <p:cm authorId="0" idx="11" dt="2024-02-23T15:15:25.562">
    <p:pos x="6000" y="0"/>
    <p:text>@grm.lmt@gmail.com - Resalto esto para que esté en la parte superior de tu bandeja de entrada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f19af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263" name="Google Shape;263;g2742f19af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780049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780049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56702472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b56702472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9b1a6c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9b1a6c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52f69b49c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52f69b49c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los participantes de la formación con un ejercicio de aprendizaje activo que también modela el proceso A-E-C-P. It is also important that you model this approach throughout the training of facilitators!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52f69b4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52f69b4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52f69b49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52f69b49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56702472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b56702472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b52f69b49c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b52f69b49c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56702472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56702472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52f69b49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52f69b49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b52f69b49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b52f69b49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7a52449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Resalta los puntos clave en el resumen </a:t>
            </a:r>
          </a:p>
        </p:txBody>
      </p:sp>
      <p:sp>
        <p:nvSpPr>
          <p:cNvPr id="349" name="Google Shape;349;g27d7a52449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52f69b49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b52f69b49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52f69b49c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52f69b49c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b52f69b49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b52f69b49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b52f69b49c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b52f69b49c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72cfc2c3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1" name="Google Shape;1571;g2672cfc2c3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67827957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8" name="Google Shape;1578;g267827957df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7827957d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85" name="Google Shape;1585;g267827957d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67827957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2" name="Google Shape;1592;g267827957df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67827957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9" name="Google Shape;1599;g267827957df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7827957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6" name="Google Shape;1606;g267827957df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70f730c2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e70f730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9" name="Google Shape;359;g1e70f730c2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7827957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13" name="Google Shape;1613;g267827957d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67827957df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20" name="Google Shape;1620;g267827957df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5670247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567024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67827957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2" name="Google Shape;1632;g267827957df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5670247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9" name="Google Shape;1639;g2b56702472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67827957d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46" name="Google Shape;1646;g267827957df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5670247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53" name="Google Shape;1653;g2b567024720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5670247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5" name="Google Shape;1665;g2b567024720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5670247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2" name="Google Shape;1672;g2b56702472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b5670247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9" name="Google Shape;1679;g2b567024720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0f730c27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e70f730c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b56702472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86" name="Google Shape;1686;g2b56702472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7827957d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95" name="Google Shape;1695;g267827957df_3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bb9a15ef93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bb9a15ef93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b57ffc4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8" name="Google Shape;1708;g2b57ffc44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67827957df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16" name="Google Shape;1716;g267827957df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b57ffc44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24" name="Google Shape;1724;g2b57ffc44e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57ffc44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1" name="Google Shape;1731;g2b57ffc44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b57ffc4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9" name="Google Shape;1739;g2b57ffc44e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b57ffc44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47" name="Google Shape;1747;g2b57ffc44e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b57ffc4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54" name="Google Shape;1754;g2b57ffc44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f4ffd7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  <a:defRPr b="1">
                <a:solidFill>
                  <a:schemeClr val="dk1"/>
                </a:solidFill>
              </a:defRPr>
            </a:pPr>
            <a:r>
              <a:t>Destaca lo único y especial que es programa y la colaboración entre el DIF, el PNI, PLH y la UNICEF. Intervención basada en evidencia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7" name="Google Shape;407;g266f4ffd7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b57ffc44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b57ffc44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b57ffc44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b57ffc44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57ffc44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57ffc44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b57ffc44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76" name="Google Shape;1776;g2b57ffc44e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67827957d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783" name="Google Shape;1783;g267827957d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7800497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415" name="Google Shape;415;g267800497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b9a15e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b9a15e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9a15ef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9a15ef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9a15e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b9a15e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a15ef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bb9a15ef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f4ffd75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6f4ffd75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b9a15ef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bb9a15ef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los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a15ef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b9a15ef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personas cuidadoras participan en sesiones de chat de WhatsApp para aprender a cuidar de su salud mental para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Apoyo de WhatsApp. las personas facilitadoras </a:t>
            </a:r>
            <a:r>
              <a:rPr b="1"/>
              <a:t>no son moderadores</a:t>
            </a:r>
            <a:r>
              <a:t>; solo interferirán si el contenido debatido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b9a15ef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bb9a15ef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b9a15ef93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bb9a15ef93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70f730c2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0" name="Google Shape;640;g1e70f730c2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37e86a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1" name="Google Shape;651;g2b37e86a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37e86a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9" name="Google Shape;659;g2b37e86a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6f4ffd75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6f4ffd75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6f4ffd7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6f4ffd7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los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6f4ffd75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6f4ffd75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cfc2c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cfc2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6f4ffd7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6f4ffd7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f4ffd75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f4ffd75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6f4ffd75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6f4ffd75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6f4ffd7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6f4ffd7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66f4ffd75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66f4ffd75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6f4ffd7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6f4ffd7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6f4ffd7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6f4ffd7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6f4ffd75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6f4ffd75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6f4ffd75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66f4ffd75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6f4ffd75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6f4ffd75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2cfc2c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2cfc2c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6f4ffd75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6f4ffd75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6f4ffd75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6f4ffd75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5670247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b5670247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780049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780049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cfc2c3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72cfc2c3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9b1a6c5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b9b1a6c5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72cfc2c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7" name="Google Shape;827;g2672cfc2c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2cfc2c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4" name="Google Shape;834;g2672cfc2c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9a15ef9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los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contenido que sigue).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 con el fin de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almacenamiento interno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liberar espacio de almacenamiento al: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Datos bancarios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Imágenes/videos personales o 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9" name="Google Shape;839;g2bb9a15ef9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b9a15ef9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47" name="Google Shape;847;g2bb9a15ef9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2cfc2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2cfc2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b9a15ef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54" name="Google Shape;854;g2bb9a15ef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b9a15ef9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61" name="Google Shape;861;g2bb9a15ef9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b9a15ef93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8" name="Google Shape;868;g2bb9a15ef93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b9a15ef9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bb9a15ef9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b9a15ef9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893" name="Google Shape;893;g2bb9a15ef9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b9a15ef9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bb9a15ef9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b9a15ef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bb9a15ef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bb9a15ef9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y cuidador con el facilitador de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la Implementación del Programa" de la Guía del Facilitador de Formando Conciencia+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los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42" name="Google Shape;942;g2bb9a15ef9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b9a15ef9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0" name="Google Shape;950;g2bb9a15ef9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b9a15ef9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9" name="Google Shape;959;g2bb9a15ef9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f4ffd7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f4ffd7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b9a15ef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los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67" name="Google Shape;967;g2bb9a15ef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9a15ef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73" name="Google Shape;973;g2bb9a15ef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bb9a15ef93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90" name="Google Shape;990;g2bb9a15ef93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72cfc2c3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672cfc2c3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b9a15ef9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0" name="Google Shape;1000;g2bb9a15ef9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9a15ef93_0_1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1006" name="Google Shape;1006;g2bb9a15ef93_0_1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bb9a15ef9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11" name="Google Shape;1011;g2bb9a15ef9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b9a15ef9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 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1030" name="Google Shape;1030;g2bb9a15ef93_0_1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b9a15ef9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1051" name="Google Shape;1051;g2bb9a15ef93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9a15ef93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1057" name="Google Shape;1057;g2bb9a15ef93_0_1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f4ffd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9" name="Google Shape;319;g266f4ffd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bb9a15ef9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bb9a15ef9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72cfc2c3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672cfc2c3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72cfc2c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72cfc2c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672cfc2c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79" name="Google Shape;1079;g2672cfc2c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72cfc2c3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89" name="Google Shape;1089;g2672cfc2c3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72cfc2c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112" name="Google Shape;1112;g2672cfc2c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72cfc2c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672cfc2c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72cfc2c3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72cfc2c3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70f730c2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30" name="Google Shape;1130;g1e70f730c2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7827955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3" name="Google Shape;1153;g267827955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37ab3d4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332" name="Google Shape;332;g2b37ab3d4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72cfc2c3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6" name="Google Shape;1176;g2672cfc2c3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72cfc2c3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72cfc2c3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7827957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189" name="Google Shape;1189;g267827957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72cfc2c3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72cfc2c3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72cfc2c3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72cfc2c3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72cfc2c3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1221" name="Google Shape;1221;g2672cfc2c3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72cfc2c3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72cfc2c3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72cfc2c3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672cfc2c3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72cfc2c3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72cfc2c3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672cfc2c3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672cfc2c3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780049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780049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eae4632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0" name="Google Shape;1250;g27eae46321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672cfc2c3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7" name="Google Shape;1257;g2672cfc2c3f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72cfc2c3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64" name="Google Shape;1264;g2672cfc2c3f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72cfc2c3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71" name="Google Shape;1271;g2672cfc2c3f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72cfc2c3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72cfc2c3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72cfc2c3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72cfc2c3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672cfc2c3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672cfc2c3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b56702472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b56702472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52f69b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52f69b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b5670247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2b5670247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lMSyH7LNeKBtMxeWP7_woIzU89bfMgW/view" TargetMode="External"/><Relationship Id="rId5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urturing-care.org/malaysia-2023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forms/d/e/1FAIpQLScWvUZ35viuhsB6T2fkKXucgD0YYU3foYiwUUVGdCEx73udFw/viewform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jpg"/><Relationship Id="rId4" Type="http://schemas.openxmlformats.org/officeDocument/2006/relationships/image" Target="../media/image129.jpg"/><Relationship Id="rId5" Type="http://schemas.openxmlformats.org/officeDocument/2006/relationships/image" Target="../media/image131.jpg"/><Relationship Id="rId6" Type="http://schemas.openxmlformats.org/officeDocument/2006/relationships/image" Target="../media/image128.jpg"/><Relationship Id="rId7" Type="http://schemas.openxmlformats.org/officeDocument/2006/relationships/image" Target="../media/image12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comments" Target="../comments/comment3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comments" Target="../comments/comment4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1.xml"/><Relationship Id="rId3" Type="http://schemas.openxmlformats.org/officeDocument/2006/relationships/comments" Target="../comments/comment5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jpg"/><Relationship Id="rId6" Type="http://schemas.openxmlformats.org/officeDocument/2006/relationships/image" Target="../media/image1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document/d/1of2h-9sOEUhLI2X4kjyLeGry_GidzA7mYlxwo6yWBuA/edit#heading=h.4uhrm6x340sr" TargetMode="External"/><Relationship Id="rId4" Type="http://schemas.openxmlformats.org/officeDocument/2006/relationships/hyperlink" Target="https://docs.google.com/document/d/1of2h-9sOEUhLI2X4kjyLeGry_GidzA7mYlxwo6yWBuA/edit#heading=h.2afmg28" TargetMode="External"/><Relationship Id="rId5" Type="http://schemas.openxmlformats.org/officeDocument/2006/relationships/hyperlink" Target="https://docs.google.com/document/d/1of2h-9sOEUhLI2X4kjyLeGry_GidzA7mYlxwo6yWBuA/edit#heading=h.bxndpn5da3e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8.jpg"/><Relationship Id="rId5" Type="http://schemas.openxmlformats.org/officeDocument/2006/relationships/image" Target="../media/image138.png"/><Relationship Id="rId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4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Relationship Id="rId7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jpg"/><Relationship Id="rId7" Type="http://schemas.openxmlformats.org/officeDocument/2006/relationships/image" Target="../media/image91.png"/><Relationship Id="rId8" Type="http://schemas.openxmlformats.org/officeDocument/2006/relationships/image" Target="../media/image8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85.jpg"/><Relationship Id="rId6" Type="http://schemas.openxmlformats.org/officeDocument/2006/relationships/image" Target="../media/image93.jpg"/><Relationship Id="rId7" Type="http://schemas.openxmlformats.org/officeDocument/2006/relationships/image" Target="../media/image90.jp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10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2.xml"/><Relationship Id="rId4" Type="http://schemas.openxmlformats.org/officeDocument/2006/relationships/image" Target="../media/image94.png"/><Relationship Id="rId5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Tw0Kt9zwFe4lECs78M8dBR7Ek9kqyc8s/view" TargetMode="External"/><Relationship Id="rId4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rive.google.com/file/d/13g0z8TuNON2n6H77R4QvBEu35szMQUL4/view" TargetMode="External"/><Relationship Id="rId4" Type="http://schemas.openxmlformats.org/officeDocument/2006/relationships/image" Target="../media/image10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hgGJPYuVH7D7w8HwDVsx5VZXOYJDzb6/view" TargetMode="External"/><Relationship Id="rId5" Type="http://schemas.openxmlformats.org/officeDocument/2006/relationships/image" Target="../media/image1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U-3qh2yMx_g0kQwCxbYzRCeHkPZKyJol/view" TargetMode="External"/><Relationship Id="rId5" Type="http://schemas.openxmlformats.org/officeDocument/2006/relationships/image" Target="../media/image11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1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retos y desafíos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 sz="6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2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42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41" name="Google Shape;13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43" name="Google Shape;1343;p142" title="compartir contenidos en W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25" y="845027"/>
            <a:ext cx="5171900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3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3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50" name="Google Shape;1350;p143"/>
          <p:cNvSpPr txBox="1"/>
          <p:nvPr/>
        </p:nvSpPr>
        <p:spPr>
          <a:xfrm>
            <a:off x="353175" y="1016725"/>
            <a:ext cx="59538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969A"/>
                </a:solidFill>
              </a:defRPr>
            </a:pPr>
            <a:r>
              <a:t>En el día 3, dirigirás una sesión sobre el diálogo interno </a:t>
            </a: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</p:txBody>
      </p:sp>
      <p:pic>
        <p:nvPicPr>
          <p:cNvPr id="1351" name="Google Shape;1351;p143"/>
          <p:cNvPicPr preferRelativeResize="0"/>
          <p:nvPr/>
        </p:nvPicPr>
        <p:blipFill rotWithShape="1">
          <a:blip r:embed="rId3">
            <a:alphaModFix/>
          </a:blip>
          <a:srcRect b="0" l="39773" r="0" t="8842"/>
          <a:stretch/>
        </p:blipFill>
        <p:spPr>
          <a:xfrm>
            <a:off x="877725" y="1475151"/>
            <a:ext cx="2958776" cy="2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3"/>
          <p:cNvSpPr/>
          <p:nvPr/>
        </p:nvSpPr>
        <p:spPr>
          <a:xfrm>
            <a:off x="503000" y="2397300"/>
            <a:ext cx="3349800" cy="845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3" name="Google Shape;13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75" y="146600"/>
            <a:ext cx="2217825" cy="4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4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60" name="Google Shape;136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4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4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4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4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4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4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4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"/>
          <p:cNvSpPr/>
          <p:nvPr/>
        </p:nvSpPr>
        <p:spPr>
          <a:xfrm>
            <a:off x="49590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Google Shape;1378;p145"/>
          <p:cNvSpPr txBox="1"/>
          <p:nvPr/>
        </p:nvSpPr>
        <p:spPr>
          <a:xfrm>
            <a:off x="63219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79" name="Google Shape;1379;p145"/>
          <p:cNvSpPr/>
          <p:nvPr/>
        </p:nvSpPr>
        <p:spPr>
          <a:xfrm>
            <a:off x="62170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0" name="Google Shape;138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31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12" y="1745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💡 Hoy vamos a practicar una habilidad para controlar el estrés: el diálogo interno. ¿Alguien quiere compartir algún momento en el que se haya dicho algo negativo a sí mismo?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3" name="Google Shape;1383;p145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384" name="Google Shape;1384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86" name="Google Shape;1386;p145"/>
          <p:cNvSpPr/>
          <p:nvPr/>
        </p:nvSpPr>
        <p:spPr>
          <a:xfrm>
            <a:off x="2111650" y="1811600"/>
            <a:ext cx="44817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449085" y="2832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8" name="Google Shape;1388;p145"/>
          <p:cNvSpPr/>
          <p:nvPr/>
        </p:nvSpPr>
        <p:spPr>
          <a:xfrm>
            <a:off x="2808400" y="300040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Gracias por compartirlo, Isabel. Parece que tuviste un momento difícil cuando tu adolescente no quiso pasar tiempo contigo. Agradezco tu sinceridad al compartirlo.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9" name="Google Shape;1389;p145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390" name="Google Shape;1390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6"/>
          <p:cNvSpPr/>
          <p:nvPr/>
        </p:nvSpPr>
        <p:spPr>
          <a:xfrm>
            <a:off x="6694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146"/>
          <p:cNvSpPr txBox="1"/>
          <p:nvPr/>
        </p:nvSpPr>
        <p:spPr>
          <a:xfrm>
            <a:off x="6831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6820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206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87" y="33816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6"/>
          <p:cNvSpPr/>
          <p:nvPr/>
        </p:nvSpPr>
        <p:spPr>
          <a:xfrm>
            <a:off x="1905425" y="404425"/>
            <a:ext cx="4481700" cy="15507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24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2" name="Google Shape;1402;p146"/>
          <p:cNvSpPr txBox="1"/>
          <p:nvPr/>
        </p:nvSpPr>
        <p:spPr>
          <a:xfrm>
            <a:off x="242860" y="142562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3" name="Google Shape;1403;p146"/>
          <p:cNvSpPr/>
          <p:nvPr/>
        </p:nvSpPr>
        <p:spPr>
          <a:xfrm>
            <a:off x="1758975" y="2559625"/>
            <a:ext cx="5531100" cy="14619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  <a:highlight>
                  <a:schemeClr val="accent2"/>
                </a:highlight>
              </a:rPr>
              <a:t>Gracias por compartirlo, Isabel.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Parece que tuviste un momento difícil cuando tu adolescente no quiso pasar tiempo contigo.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Es normal sentir que estamos fracasando cuando las cosas salen mal, sobre todo cuando realmente intentamos hacer la diferencia. </a:t>
            </a:r>
            <a:endParaRPr sz="1600">
              <a:solidFill>
                <a:schemeClr val="dk2"/>
              </a:solidFill>
              <a:highlight>
                <a:srgbClr val="019FE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04" name="Google Shape;1404;p146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405" name="Google Shape;1405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46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07" name="Google Shape;1407;p146"/>
          <p:cNvCxnSpPr>
            <a:endCxn id="1408" idx="3"/>
          </p:cNvCxnSpPr>
          <p:nvPr/>
        </p:nvCxnSpPr>
        <p:spPr>
          <a:xfrm rot="10800000">
            <a:off x="1577250" y="2894239"/>
            <a:ext cx="183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146"/>
          <p:cNvSpPr txBox="1"/>
          <p:nvPr/>
        </p:nvSpPr>
        <p:spPr>
          <a:xfrm>
            <a:off x="242850" y="2629489"/>
            <a:ext cx="1334400" cy="529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</a:t>
            </a:r>
            <a:endParaRPr sz="1300"/>
          </a:p>
        </p:txBody>
      </p:sp>
      <p:sp>
        <p:nvSpPr>
          <p:cNvPr id="1409" name="Google Shape;1409;p146"/>
          <p:cNvSpPr txBox="1"/>
          <p:nvPr/>
        </p:nvSpPr>
        <p:spPr>
          <a:xfrm>
            <a:off x="346725" y="3934330"/>
            <a:ext cx="1334400" cy="796800"/>
          </a:xfrm>
          <a:prstGeom prst="rect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lo que dijo el padre, madre o cuidador </a:t>
            </a:r>
            <a:endParaRPr sz="1300"/>
          </a:p>
        </p:txBody>
      </p:sp>
      <p:cxnSp>
        <p:nvCxnSpPr>
          <p:cNvPr id="1410" name="Google Shape;1410;p146"/>
          <p:cNvCxnSpPr>
            <a:endCxn id="1409" idx="0"/>
          </p:cNvCxnSpPr>
          <p:nvPr/>
        </p:nvCxnSpPr>
        <p:spPr>
          <a:xfrm flipH="1">
            <a:off x="1013925" y="3336130"/>
            <a:ext cx="1497300" cy="598200"/>
          </a:xfrm>
          <a:prstGeom prst="straightConnector1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146"/>
          <p:cNvSpPr txBox="1"/>
          <p:nvPr/>
        </p:nvSpPr>
        <p:spPr>
          <a:xfrm>
            <a:off x="5278700" y="4132927"/>
            <a:ext cx="1334400" cy="59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Normaliza la experiencia </a:t>
            </a:r>
            <a:endParaRPr sz="1300"/>
          </a:p>
        </p:txBody>
      </p:sp>
      <p:cxnSp>
        <p:nvCxnSpPr>
          <p:cNvPr id="1412" name="Google Shape;1412;p146"/>
          <p:cNvCxnSpPr>
            <a:endCxn id="1411" idx="0"/>
          </p:cNvCxnSpPr>
          <p:nvPr/>
        </p:nvCxnSpPr>
        <p:spPr>
          <a:xfrm>
            <a:off x="5555900" y="3700027"/>
            <a:ext cx="390000" cy="43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8" name="Google Shape;1418;p147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9" name="Google Shape;1419;p147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20" name="Google Shape;1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7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¿Qué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DB3614"/>
                </a:highlight>
              </a:rPr>
              <a:t>estaba haciendo tu adolescente cuando intentabas pasar tiempo 1 a 1?</a:t>
            </a:r>
            <a:r>
              <a:rPr>
                <a:solidFill>
                  <a:schemeClr val="dk2"/>
                </a:solidFill>
              </a:rPr>
              <a:t> </a:t>
            </a:r>
            <a:endParaRPr sz="20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22" name="Google Shape;1422;p147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23" name="Google Shape;1423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47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25" name="Google Shape;1425;p147"/>
          <p:cNvCxnSpPr/>
          <p:nvPr/>
        </p:nvCxnSpPr>
        <p:spPr>
          <a:xfrm flipH="1">
            <a:off x="3093325" y="831275"/>
            <a:ext cx="3540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47"/>
          <p:cNvSpPr txBox="1"/>
          <p:nvPr/>
        </p:nvSpPr>
        <p:spPr>
          <a:xfrm>
            <a:off x="2450675" y="1613575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27" name="Google Shape;1427;p147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47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sobre la situación</a:t>
            </a:r>
            <a:endParaRPr sz="1300"/>
          </a:p>
        </p:txBody>
      </p:sp>
      <p:pic>
        <p:nvPicPr>
          <p:cNvPr id="1429" name="Google Shape;142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2930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47"/>
          <p:cNvSpPr/>
          <p:nvPr/>
        </p:nvSpPr>
        <p:spPr>
          <a:xfrm>
            <a:off x="1905425" y="299660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Intentaba grabar un video para redes sociales.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1" name="Google Shape;1431;p147"/>
          <p:cNvSpPr txBox="1"/>
          <p:nvPr/>
        </p:nvSpPr>
        <p:spPr>
          <a:xfrm>
            <a:off x="242860" y="4017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7" name="Google Shape;1437;p148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p148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39" name="Google Shape;143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8"/>
          <p:cNvSpPr/>
          <p:nvPr/>
        </p:nvSpPr>
        <p:spPr>
          <a:xfrm>
            <a:off x="2808400" y="6174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highlight>
                  <a:srgbClr val="6FA8DC"/>
                </a:highlight>
              </a:rPr>
              <a:t>Ya veo… entonces estaba un poco ocupada en redes sociales. </a:t>
            </a:r>
            <a:r>
              <a:rPr>
                <a:highlight>
                  <a:srgbClr val="E4027C"/>
                </a:highlight>
              </a:rPr>
              <a:t>¿Cómo </a:t>
            </a:r>
            <a:r>
              <a:rPr>
                <a:highlight>
                  <a:srgbClr val="00969B"/>
                </a:highlight>
              </a:rPr>
              <a:t>crees que se sintió tu adolescente cuando le pediste Tiempo Uno a Uno en ese momento?</a:t>
            </a:r>
            <a:endParaRPr sz="1300">
              <a:solidFill>
                <a:schemeClr val="lt1"/>
              </a:solidFill>
              <a:highlight>
                <a:srgbClr val="00969B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41" name="Google Shape;1441;p148"/>
          <p:cNvGrpSpPr/>
          <p:nvPr/>
        </p:nvGrpSpPr>
        <p:grpSpPr>
          <a:xfrm>
            <a:off x="7610298" y="546875"/>
            <a:ext cx="1114800" cy="1661821"/>
            <a:chOff x="629198" y="1856775"/>
            <a:chExt cx="1114800" cy="1661821"/>
          </a:xfrm>
        </p:grpSpPr>
        <p:pic>
          <p:nvPicPr>
            <p:cNvPr id="1442" name="Google Shape;1442;p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48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44" name="Google Shape;1444;p148"/>
          <p:cNvCxnSpPr/>
          <p:nvPr/>
        </p:nvCxnSpPr>
        <p:spPr>
          <a:xfrm flipH="1">
            <a:off x="2881525" y="894938"/>
            <a:ext cx="2685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148"/>
          <p:cNvSpPr txBox="1"/>
          <p:nvPr/>
        </p:nvSpPr>
        <p:spPr>
          <a:xfrm>
            <a:off x="2017525" y="1887263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46" name="Google Shape;1446;p148"/>
          <p:cNvCxnSpPr/>
          <p:nvPr/>
        </p:nvCxnSpPr>
        <p:spPr>
          <a:xfrm>
            <a:off x="5782225" y="14172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148"/>
          <p:cNvSpPr txBox="1"/>
          <p:nvPr/>
        </p:nvSpPr>
        <p:spPr>
          <a:xfrm>
            <a:off x="5199075" y="22091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que exploran la perspectiva del adolescente</a:t>
            </a:r>
            <a:endParaRPr sz="1300"/>
          </a:p>
        </p:txBody>
      </p:sp>
      <p:pic>
        <p:nvPicPr>
          <p:cNvPr id="1448" name="Google Shape;144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32351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8"/>
          <p:cNvSpPr/>
          <p:nvPr/>
        </p:nvSpPr>
        <p:spPr>
          <a:xfrm>
            <a:off x="1905425" y="3301400"/>
            <a:ext cx="62118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Mmm... tal vez pensó que no respeto su tiempo libre. Casi no tiene tiempo para sí misma entre la escuela y sus actividades extracurriculares.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0" name="Google Shape;1450;p148"/>
          <p:cNvSpPr txBox="1"/>
          <p:nvPr/>
        </p:nvSpPr>
        <p:spPr>
          <a:xfrm>
            <a:off x="242860" y="42463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148"/>
          <p:cNvSpPr txBox="1"/>
          <p:nvPr/>
        </p:nvSpPr>
        <p:spPr>
          <a:xfrm>
            <a:off x="3553050" y="96625"/>
            <a:ext cx="2037900" cy="3570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las respuestas</a:t>
            </a:r>
            <a:endParaRPr sz="1300"/>
          </a:p>
        </p:txBody>
      </p:sp>
      <p:cxnSp>
        <p:nvCxnSpPr>
          <p:cNvPr id="1452" name="Google Shape;1452;p148"/>
          <p:cNvCxnSpPr/>
          <p:nvPr/>
        </p:nvCxnSpPr>
        <p:spPr>
          <a:xfrm>
            <a:off x="4494500" y="453613"/>
            <a:ext cx="102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9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9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49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60" name="Google Shape;14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9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Ser adolescente también es difícil, hay tanto que hacer.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¿Cómo te sentiste cuando tu adolescente se negó a pasar Tiempo Uno a Uno? </a:t>
            </a:r>
            <a:endParaRPr sz="16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62" name="Google Shape;1462;p149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63" name="Google Shape;1463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149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65" name="Google Shape;1465;p149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49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Haz preguntas sobre la perspectiva de los padres, madres o cuidadores</a:t>
            </a:r>
            <a:endParaRPr sz="1300"/>
          </a:p>
        </p:txBody>
      </p:sp>
      <p:pic>
        <p:nvPicPr>
          <p:cNvPr id="1467" name="Google Shape;146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" y="29463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9"/>
          <p:cNvSpPr/>
          <p:nvPr/>
        </p:nvSpPr>
        <p:spPr>
          <a:xfrm>
            <a:off x="1994900" y="3012575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sentí lastimada y frustrada.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379160" y="40337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"/>
          <p:cNvSpPr/>
          <p:nvPr/>
        </p:nvSpPr>
        <p:spPr>
          <a:xfrm>
            <a:off x="199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50"/>
          <p:cNvSpPr/>
          <p:nvPr/>
        </p:nvSpPr>
        <p:spPr>
          <a:xfrm>
            <a:off x="325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Google Shape;1476;p150"/>
          <p:cNvSpPr txBox="1"/>
          <p:nvPr/>
        </p:nvSpPr>
        <p:spPr>
          <a:xfrm>
            <a:off x="336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77" name="Google Shape;14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0"/>
          <p:cNvSpPr/>
          <p:nvPr/>
        </p:nvSpPr>
        <p:spPr>
          <a:xfrm>
            <a:off x="2038000" y="1952925"/>
            <a:ext cx="5174100" cy="15165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entiendo. Sentirse lastimado y frustrado es completamente normal cuando pasan cosas así. </a:t>
            </a:r>
            <a:r>
              <a:rPr>
                <a:highlight>
                  <a:srgbClr val="ED7D31"/>
                </a:highlight>
              </a:rPr>
              <a:t>Cuando dijiste que estabas fracasando, ¿qué te estaba pasando por la cabeza? </a:t>
            </a:r>
            <a:endParaRPr sz="20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79" name="Google Shape;1479;p150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80" name="Google Shape;148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50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82" name="Google Shape;1482;p150"/>
          <p:cNvCxnSpPr>
            <a:stCxn id="1483" idx="2"/>
            <a:endCxn id="1478" idx="0"/>
          </p:cNvCxnSpPr>
          <p:nvPr/>
        </p:nvCxnSpPr>
        <p:spPr>
          <a:xfrm flipH="1">
            <a:off x="4625175" y="1397625"/>
            <a:ext cx="1821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50"/>
          <p:cNvSpPr txBox="1"/>
          <p:nvPr/>
        </p:nvSpPr>
        <p:spPr>
          <a:xfrm>
            <a:off x="3344175" y="637425"/>
            <a:ext cx="2926200" cy="76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Asegúrate de que el participante sabe que escuchaste lo que dijo al repetírselo.</a:t>
            </a:r>
            <a:endParaRPr sz="1300"/>
          </a:p>
        </p:txBody>
      </p:sp>
      <p:cxnSp>
        <p:nvCxnSpPr>
          <p:cNvPr id="1484" name="Google Shape;1484;p150"/>
          <p:cNvCxnSpPr/>
          <p:nvPr/>
        </p:nvCxnSpPr>
        <p:spPr>
          <a:xfrm flipH="1">
            <a:off x="4582550" y="3032725"/>
            <a:ext cx="3426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3237600" y="4027425"/>
            <a:ext cx="2668800" cy="64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Pide más detalles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Explorando la perspectiva de los padres, madres y cuidadores </a:t>
            </a:r>
            <a:endParaRPr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51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151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151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93" name="Google Shape;149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1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dejaba de pensar que no soy una buena madre.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5" name="Google Shape;1495;p151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6" name="Google Shape;1496;p151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</a:rPr>
              <a:t>Parece una situación difícil. Muchos padres, madres y cuidadores de adolescentes se sienten así.  Vamos a explorar formas de cambiar estos pensamientos.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El primer paso es darte cuenta de cuándo surge un pensamiento negativo.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¿Puedes recordar cuándo lo notaste durante la conversación?</a:t>
            </a:r>
            <a:r>
              <a:rPr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97" name="Google Shape;1497;p151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98" name="Google Shape;1498;p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1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00" name="Google Shape;15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51"/>
          <p:cNvCxnSpPr>
            <a:endCxn id="1502" idx="0"/>
          </p:cNvCxnSpPr>
          <p:nvPr/>
        </p:nvCxnSpPr>
        <p:spPr>
          <a:xfrm flipH="1">
            <a:off x="976775" y="3238825"/>
            <a:ext cx="369900" cy="7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151"/>
          <p:cNvSpPr txBox="1"/>
          <p:nvPr/>
        </p:nvSpPr>
        <p:spPr>
          <a:xfrm>
            <a:off x="309575" y="39666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Conectado a la habilidad de diálogo interno </a:t>
            </a:r>
            <a:endParaRPr sz="1300"/>
          </a:p>
        </p:txBody>
      </p:sp>
      <p:cxnSp>
        <p:nvCxnSpPr>
          <p:cNvPr id="1503" name="Google Shape;1503;p151"/>
          <p:cNvCxnSpPr>
            <a:endCxn id="1504" idx="0"/>
          </p:cNvCxnSpPr>
          <p:nvPr/>
        </p:nvCxnSpPr>
        <p:spPr>
          <a:xfrm>
            <a:off x="4585325" y="3675750"/>
            <a:ext cx="1308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51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Continúa explorando y haciendo preguntas abiertas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Antecedentes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338575" y="803100"/>
            <a:ext cx="8198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En </a:t>
            </a:r>
            <a:r>
              <a:t>México, </a:t>
            </a:r>
            <a:endParaRPr b="1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15% de los jóvenes en México experimentan problemas de salud mental y 31% de los adolescentes presentan al menos un síntoma de depresión</a:t>
            </a:r>
            <a:endParaRPr i="0" sz="1300" u="none" cap="none" strike="noStrike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16,7% de los adultos mexicanos presentan síntomas de depresión.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acoso (bullying) y la violencia son los problemas que más se presentan en los niveles escolares de primaria, secundaria y preparatoria.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 enfermedad mental en niños se asocia con problemas de aprendizaje, afectaciones en el desarrollo y consumo de sustancias.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Las intervenciones en donde participan los padres para mejorar la salud mental de sus niños y niñas tienen una base de evidencia sólida cuando se han aplicado en otros contextos.</a:t>
            </a:r>
            <a:endParaRPr sz="13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Buenas noticias:</a:t>
            </a:r>
            <a:r>
              <a:t> Los programas de fortalecimiento familiar y de crianza son una estrategia eficaz.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13200" y="4851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OMS/UNICEF: INSPIRE (2016)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04050" y="4835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solidFill>
                  <a:srgbClr val="013D5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https://nurturing-care.org/malaysia-2023</a:t>
            </a:r>
            <a:r>
              <a:t> </a:t>
            </a:r>
            <a:endParaRPr b="0" i="0" sz="900" u="none" cap="none" strike="noStrike">
              <a:solidFill>
                <a:srgbClr val="013D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2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52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52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12" name="Google Shape;15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2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Justo cuando mi adolescente se alejó de mí.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4" name="Google Shape;1514;p152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5" name="Google Shape;1515;p152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013D5C"/>
                </a:highlight>
              </a:rPr>
              <a:t>¡Bien hecho</a:t>
            </a:r>
            <a:r>
              <a:rPr>
                <a:solidFill>
                  <a:schemeClr val="dk2"/>
                </a:solidFill>
              </a:rPr>
              <a:t> por darte cuenta de cuándo comenzó el diálogo interno negativo! Intentemos preguntarnos,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"¿Cómo puedo convertir este pensamiento en algo más amable?"</a:t>
            </a:r>
            <a:endParaRPr sz="19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16" name="Google Shape;1516;p152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17" name="Google Shape;151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52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19" name="Google Shape;151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2"/>
          <p:cNvCxnSpPr>
            <a:endCxn id="1521" idx="0"/>
          </p:cNvCxnSpPr>
          <p:nvPr/>
        </p:nvCxnSpPr>
        <p:spPr>
          <a:xfrm flipH="1">
            <a:off x="757175" y="2765925"/>
            <a:ext cx="5529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152"/>
          <p:cNvSpPr txBox="1"/>
          <p:nvPr/>
        </p:nvSpPr>
        <p:spPr>
          <a:xfrm>
            <a:off x="89975" y="39665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Reconocer y halagar al padre, madre o cuidador</a:t>
            </a:r>
            <a:endParaRPr sz="1300"/>
          </a:p>
        </p:txBody>
      </p:sp>
      <p:cxnSp>
        <p:nvCxnSpPr>
          <p:cNvPr id="1522" name="Google Shape;1522;p152"/>
          <p:cNvCxnSpPr>
            <a:endCxn id="1523" idx="0"/>
          </p:cNvCxnSpPr>
          <p:nvPr/>
        </p:nvCxnSpPr>
        <p:spPr>
          <a:xfrm flipH="1">
            <a:off x="4716125" y="3396750"/>
            <a:ext cx="270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152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Relacionado con convertir el diálogo interno negativo en positivo </a:t>
            </a:r>
            <a:endParaRPr sz="13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53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153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0" name="Google Shape;15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3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Creo que ayer mi adolescente necesitaba un poco de espacio. Es una oportunidad para mí de aprender y ser paciente. Me siento orgullosa por intentar compartir Tiempo Uno a Uno. 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2" name="Google Shape;1532;p153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970475" y="1952925"/>
            <a:ext cx="6241500" cy="1200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D7D31"/>
                </a:highlight>
              </a:rPr>
              <a:t>Bien hecho</a:t>
            </a:r>
            <a:r>
              <a:rPr>
                <a:solidFill>
                  <a:schemeClr val="dk1"/>
                </a:solidFill>
              </a:rPr>
              <a:t> por encontrar una forma positiva de pensar sobre lo que pasó. </a:t>
            </a:r>
            <a:r>
              <a:rPr>
                <a:highlight>
                  <a:srgbClr val="00969A"/>
                </a:highlight>
              </a:rPr>
              <a:t>Recuerda que no hay malos padres, malas madres o malos cuidadores y que aquí todos estamos aprendiendo. El solo hecho de intentar pasar tiempo con tu adolescente demuestra que te importa.</a:t>
            </a:r>
            <a:endParaRPr sz="1600">
              <a:highlight>
                <a:srgbClr val="00969A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34" name="Google Shape;1534;p153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35" name="Google Shape;1535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153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37" name="Google Shape;1537;p153"/>
          <p:cNvCxnSpPr>
            <a:endCxn id="1538" idx="0"/>
          </p:cNvCxnSpPr>
          <p:nvPr/>
        </p:nvCxnSpPr>
        <p:spPr>
          <a:xfrm flipH="1">
            <a:off x="3241450" y="3020725"/>
            <a:ext cx="702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53"/>
          <p:cNvSpPr txBox="1"/>
          <p:nvPr/>
        </p:nvSpPr>
        <p:spPr>
          <a:xfrm>
            <a:off x="2574250" y="38937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Enfatiza la habilidad de hablar positivamente de uno mismo</a:t>
            </a:r>
            <a:endParaRPr sz="1300"/>
          </a:p>
        </p:txBody>
      </p:sp>
      <p:sp>
        <p:nvSpPr>
          <p:cNvPr id="1539" name="Google Shape;1539;p153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40" name="Google Shape;154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153"/>
          <p:cNvCxnSpPr>
            <a:endCxn id="1542" idx="0"/>
          </p:cNvCxnSpPr>
          <p:nvPr/>
        </p:nvCxnSpPr>
        <p:spPr>
          <a:xfrm flipH="1">
            <a:off x="866975" y="2242575"/>
            <a:ext cx="422700" cy="16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153"/>
          <p:cNvSpPr txBox="1"/>
          <p:nvPr/>
        </p:nvSpPr>
        <p:spPr>
          <a:xfrm>
            <a:off x="199775" y="384397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 por intentarlo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54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54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Google Shape;1549;p154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PRACTICAR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550" name="Google Shape;1550;p154"/>
          <p:cNvSpPr/>
          <p:nvPr/>
        </p:nvSpPr>
        <p:spPr>
          <a:xfrm flipH="1">
            <a:off x="1673775" y="371700"/>
            <a:ext cx="4565100" cy="1609500"/>
          </a:xfrm>
          <a:prstGeom prst="wedgeRoundRectCallout">
            <a:avLst>
              <a:gd fmla="val 62180" name="adj1"/>
              <a:gd fmla="val -2397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just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highlight>
                  <a:srgbClr val="DB3614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¿Qué tal si practicamos cómo le vas a hacer para una situación similar en el futuro? Si sientes que no conectas con tu adolescente, ¿qué te dirás? Recuerda tus esfuerzos de crianza, aunque sean pequeños, a lo largo del día.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51" name="Google Shape;1551;p154"/>
          <p:cNvGrpSpPr/>
          <p:nvPr/>
        </p:nvGrpSpPr>
        <p:grpSpPr>
          <a:xfrm>
            <a:off x="207723" y="173900"/>
            <a:ext cx="1114800" cy="1661821"/>
            <a:chOff x="629198" y="1856775"/>
            <a:chExt cx="1114800" cy="1661821"/>
          </a:xfrm>
        </p:grpSpPr>
        <p:pic>
          <p:nvPicPr>
            <p:cNvPr id="1552" name="Google Shape;155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54" name="Google Shape;1554;p154"/>
          <p:cNvCxnSpPr/>
          <p:nvPr/>
        </p:nvCxnSpPr>
        <p:spPr>
          <a:xfrm flipH="1">
            <a:off x="1578250" y="1795375"/>
            <a:ext cx="3627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54"/>
          <p:cNvSpPr txBox="1"/>
          <p:nvPr/>
        </p:nvSpPr>
        <p:spPr>
          <a:xfrm>
            <a:off x="838575" y="2657950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Practicar el diálogo interno con el participante</a:t>
            </a:r>
            <a:endParaRPr sz="1300"/>
          </a:p>
        </p:txBody>
      </p:sp>
      <p:pic>
        <p:nvPicPr>
          <p:cNvPr id="1556" name="Google Shape;15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04" y="265375"/>
            <a:ext cx="372181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62" y="20556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54"/>
          <p:cNvSpPr/>
          <p:nvPr/>
        </p:nvSpPr>
        <p:spPr>
          <a:xfrm>
            <a:off x="4057600" y="2055600"/>
            <a:ext cx="4251000" cy="1342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¡Tienes razón! La próxima vez que pase, me diré a mí misma: "Aunque ayer fue difícil, puedo celebrar las veces que he conectado con mi adolescente. Cada interacción positiva es un paso hacia adelante en mi viaje como madre."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2445135" y="31430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0" name="Google Shape;1560;p154"/>
          <p:cNvSpPr/>
          <p:nvPr/>
        </p:nvSpPr>
        <p:spPr>
          <a:xfrm>
            <a:off x="2271875" y="3867250"/>
            <a:ext cx="4638000" cy="7587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¡Qué increíble, Isabel! ¡Tienes razón! ¡Cada pequeño paso que damos es un paso hacia adelante en nuestro viaje como padres, madres o cuidadores!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61" name="Google Shape;1561;p154"/>
          <p:cNvGrpSpPr/>
          <p:nvPr/>
        </p:nvGrpSpPr>
        <p:grpSpPr>
          <a:xfrm>
            <a:off x="7193798" y="3143075"/>
            <a:ext cx="1114800" cy="1661821"/>
            <a:chOff x="629198" y="1856775"/>
            <a:chExt cx="1114800" cy="1661821"/>
          </a:xfrm>
        </p:grpSpPr>
        <p:pic>
          <p:nvPicPr>
            <p:cNvPr id="1562" name="Google Shape;156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5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Cuestionario Sorpresa sobre A-E-C-P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6"/>
          <p:cNvSpPr txBox="1"/>
          <p:nvPr/>
        </p:nvSpPr>
        <p:spPr>
          <a:xfrm>
            <a:off x="269600" y="972075"/>
            <a:ext cx="7962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niño o niña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te preocupes. Todos los padres, madres y cuidadores aprenden a enfrentarse a estas cosas con el tiempo.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niño o niña se porta mal. ¿Nos puedes compartir un poco más sobre lo que hace tu niño o niña en esos momentos?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sensación de desesperación irá pasando a medida que tu niño o niña crezca. Sigue así y te irá bien.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74" name="Google Shape;1574;p15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7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niño o niña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niño o niña se porta mal. ¿Nos puedes compartir un poco más sobre lo que hace tu niño o niña en esos momentos? 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importante reconocer y ACEPTAR las emociones de los padres, madres y cuidadores cuando se enfrentan a situaciones difíciles con sus niños y niñas. Ignorar o menospreciar estos sentimientos puede no ayudar a comprender y resolver los problemas. Entonces, podrás EXPLORAR la situación más detalladamente con el padre, la madre o la persona cuidadora.</a:t>
            </a:r>
            <a:endParaRPr i="1" sz="3000">
              <a:solidFill>
                <a:schemeClr val="accent5"/>
              </a:solidFill>
            </a:endParaRPr>
          </a:p>
        </p:txBody>
      </p:sp>
      <p:sp>
        <p:nvSpPr>
          <p:cNvPr id="1581" name="Google Shape;1581;p15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5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Ya sabes cómo son los adolescentes, es solo una fase.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lo pienses mucho, lo primero que te venga a la mente. Alégrate de que no estén haciendo algo arriesgado.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8" name="Google Shape;1588;p15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"/>
          <p:cNvSpPr txBox="1"/>
          <p:nvPr/>
        </p:nvSpPr>
        <p:spPr>
          <a:xfrm>
            <a:off x="269600" y="972075"/>
            <a:ext cx="7962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el adolescente parece distanciarse, dedicar tiempo a entender los motivos por los que se comporta así es crucial para los padres, madres o cuidadores. Explora cómo podría haberse sentido el adolescente usando preguntas abiertas.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soluciones simples pueden no abarcar la complejidad de sus sentimientos y situaciones, y pueden conducir a una mala relación entre el adolescente y el padre, la madre o los cuidadores.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5" name="Google Shape;1595;p15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5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0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 vez no puedas verlo todavía. Sigue intentándolo.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te sientas así, sigue adelante con el curso.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2" name="Google Shape;1602;p16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6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1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	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los participantes sienten que los conceptos del programa están desconectados de su vida, no pasa nada. Explorar sus luchas puede ayudar a reducir esa distancia y hacer que el programa sea más relevante para sus experiencias.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9" name="Google Shape;1609;p16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1377738" y="1869318"/>
            <a:ext cx="108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optimizar el desarrollo infantil temprano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6370620" y="1869318"/>
            <a:ext cx="131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 salud mental de padres, madres, cuidadores y sus niños, niñas o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908698" y="1869318"/>
            <a:ext cx="142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interrumpir el ciclo de violencia y abandono, incluida la perpetración de violencia a futuro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520235" y="3214001"/>
            <a:ext cx="131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las interacciones positivas de los cuidadores y los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290035" y="3214001"/>
            <a:ext cx="112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aumentar el número de visitas de chequeos médicos rutinarios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617003" y="3214001"/>
            <a:ext cx="1310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promover normas sociales positivas sobre la protección y la crianza de niños y niñas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09295" y="2637616"/>
            <a:ext cx="1130400" cy="1384585"/>
            <a:chOff x="109295" y="2637616"/>
            <a:chExt cx="1130400" cy="1384585"/>
          </a:xfrm>
        </p:grpSpPr>
        <p:sp>
          <p:nvSpPr>
            <p:cNvPr id="369" name="Google Shape;369;p54"/>
            <p:cNvSpPr txBox="1"/>
            <p:nvPr/>
          </p:nvSpPr>
          <p:spPr>
            <a:xfrm>
              <a:off x="109295" y="3214001"/>
              <a:ext cx="11304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defRPr sz="1200">
                  <a:solidFill>
                    <a:srgbClr val="123D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mejorar el crecimiento y la nutrición</a:t>
              </a:r>
              <a:endParaRPr b="0" i="0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54"/>
            <p:cNvGrpSpPr/>
            <p:nvPr/>
          </p:nvGrpSpPr>
          <p:grpSpPr>
            <a:xfrm>
              <a:off x="412933" y="2637616"/>
              <a:ext cx="523200" cy="523200"/>
              <a:chOff x="5185926" y="1986615"/>
              <a:chExt cx="523200" cy="523200"/>
            </a:xfrm>
          </p:grpSpPr>
          <p:sp>
            <p:nvSpPr>
              <p:cNvPr id="371" name="Google Shape;371;p54"/>
              <p:cNvSpPr/>
              <p:nvPr/>
            </p:nvSpPr>
            <p:spPr>
              <a:xfrm>
                <a:off x="5185926" y="1986615"/>
                <a:ext cx="523200" cy="523200"/>
              </a:xfrm>
              <a:prstGeom prst="ellipse">
                <a:avLst/>
              </a:prstGeom>
              <a:solidFill>
                <a:srgbClr val="FCAD1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pple with solid fill" id="372" name="Google Shape;37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81132" y="2070668"/>
                <a:ext cx="328006" cy="3280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4"/>
          <p:cNvGrpSpPr/>
          <p:nvPr/>
        </p:nvGrpSpPr>
        <p:grpSpPr>
          <a:xfrm>
            <a:off x="1660771" y="1314418"/>
            <a:ext cx="523200" cy="523200"/>
            <a:chOff x="8015978" y="1986615"/>
            <a:chExt cx="523200" cy="523200"/>
          </a:xfrm>
        </p:grpSpPr>
        <p:sp>
          <p:nvSpPr>
            <p:cNvPr id="374" name="Google Shape;374;p54"/>
            <p:cNvSpPr/>
            <p:nvPr/>
          </p:nvSpPr>
          <p:spPr>
            <a:xfrm>
              <a:off x="8015978" y="19866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uppet with solid fill" id="375" name="Google Shape;37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651" y="2109298"/>
              <a:ext cx="299998" cy="29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54"/>
          <p:cNvGrpSpPr/>
          <p:nvPr/>
        </p:nvGrpSpPr>
        <p:grpSpPr>
          <a:xfrm>
            <a:off x="2926252" y="2637616"/>
            <a:ext cx="523200" cy="523200"/>
            <a:chOff x="2926252" y="2671469"/>
            <a:chExt cx="523200" cy="523200"/>
          </a:xfrm>
        </p:grpSpPr>
        <p:sp>
          <p:nvSpPr>
            <p:cNvPr id="377" name="Google Shape;377;p54"/>
            <p:cNvSpPr/>
            <p:nvPr/>
          </p:nvSpPr>
          <p:spPr>
            <a:xfrm>
              <a:off x="2926252" y="2671469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oman with kid with solid fill" id="378" name="Google Shape;3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5445" y="2739339"/>
              <a:ext cx="369380" cy="369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4"/>
          <p:cNvGrpSpPr/>
          <p:nvPr/>
        </p:nvGrpSpPr>
        <p:grpSpPr>
          <a:xfrm>
            <a:off x="4360694" y="1314418"/>
            <a:ext cx="523200" cy="523200"/>
            <a:chOff x="4240975" y="2951966"/>
            <a:chExt cx="523200" cy="523200"/>
          </a:xfrm>
        </p:grpSpPr>
        <p:sp>
          <p:nvSpPr>
            <p:cNvPr id="380" name="Google Shape;380;p54"/>
            <p:cNvSpPr/>
            <p:nvPr/>
          </p:nvSpPr>
          <p:spPr>
            <a:xfrm>
              <a:off x="4240975" y="2951966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8371" y="3039462"/>
              <a:ext cx="369030" cy="390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4"/>
          <p:cNvGrpSpPr/>
          <p:nvPr/>
        </p:nvGrpSpPr>
        <p:grpSpPr>
          <a:xfrm>
            <a:off x="5591656" y="2637616"/>
            <a:ext cx="523200" cy="523200"/>
            <a:chOff x="8015978" y="1034115"/>
            <a:chExt cx="523200" cy="523200"/>
          </a:xfrm>
        </p:grpSpPr>
        <p:sp>
          <p:nvSpPr>
            <p:cNvPr id="383" name="Google Shape;383;p54"/>
            <p:cNvSpPr/>
            <p:nvPr/>
          </p:nvSpPr>
          <p:spPr>
            <a:xfrm>
              <a:off x="8015978" y="10341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edical with solid fill" id="384" name="Google Shape;38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804" y="1126864"/>
              <a:ext cx="352974" cy="352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4"/>
          <p:cNvGrpSpPr/>
          <p:nvPr/>
        </p:nvGrpSpPr>
        <p:grpSpPr>
          <a:xfrm>
            <a:off x="6788742" y="1314418"/>
            <a:ext cx="523200" cy="523200"/>
            <a:chOff x="8015978" y="2951966"/>
            <a:chExt cx="523200" cy="523200"/>
          </a:xfrm>
        </p:grpSpPr>
        <p:sp>
          <p:nvSpPr>
            <p:cNvPr id="386" name="Google Shape;386;p54"/>
            <p:cNvSpPr/>
            <p:nvPr/>
          </p:nvSpPr>
          <p:spPr>
            <a:xfrm>
              <a:off x="8015978" y="2951966"/>
              <a:ext cx="523200" cy="523200"/>
            </a:xfrm>
            <a:prstGeom prst="ellipse">
              <a:avLst/>
            </a:prstGeom>
            <a:solidFill>
              <a:srgbClr val="DB36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eft Brain with solid fill" id="387" name="Google Shape;387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7651" y="3034470"/>
              <a:ext cx="358212" cy="358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54"/>
          <p:cNvGrpSpPr/>
          <p:nvPr/>
        </p:nvGrpSpPr>
        <p:grpSpPr>
          <a:xfrm>
            <a:off x="7995449" y="2637616"/>
            <a:ext cx="523200" cy="523200"/>
            <a:chOff x="7071027" y="1986615"/>
            <a:chExt cx="523200" cy="523200"/>
          </a:xfrm>
        </p:grpSpPr>
        <p:sp>
          <p:nvSpPr>
            <p:cNvPr id="389" name="Google Shape;389;p54"/>
            <p:cNvSpPr/>
            <p:nvPr/>
          </p:nvSpPr>
          <p:spPr>
            <a:xfrm>
              <a:off x="7071027" y="1986615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s On with solid fill" id="390" name="Google Shape;39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7529" y="2073872"/>
              <a:ext cx="346985" cy="34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54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2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 el tiempo vas a ir aprendiendo a resolver las dificultades.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hay problema, eres una persona fuerte. No necesitas mucha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6" name="Google Shape;1616;p16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6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3"/>
          <p:cNvSpPr txBox="1"/>
          <p:nvPr/>
        </p:nvSpPr>
        <p:spPr>
          <a:xfrm>
            <a:off x="269600" y="972075"/>
            <a:ext cx="7962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enfatizar la empatía en nuestras respuestas, creamos un espacio en el que las personas se sienten escuchadas, apoyadas y motivadas a buscar ayuda cuando es necesario.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23" name="Google Shape;1623;p16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6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4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7: Salvaguarda y Protección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5"/>
          <p:cNvSpPr txBox="1"/>
          <p:nvPr/>
        </p:nvSpPr>
        <p:spPr>
          <a:xfrm>
            <a:off x="269600" y="972075"/>
            <a:ext cx="796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significa "salvaguardar"?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Proteger la salud, el bienestar y los derechos humanos de todas las personas, garantizando una vida libre de daños, abusos y negligencias.</a:t>
            </a: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Independientemente de su edad, identidad de género, discapacidad, orientación sexual, religión u origen étnico, todas las personas que participan en nuestro programa tienen derecho a ser protegidas contra cualquier forma de daño, abuso, negligencia y explotación por parte de cualquier persona asociada.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las Infancias y Adolescencias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66"/>
          <p:cNvSpPr txBox="1"/>
          <p:nvPr/>
        </p:nvSpPr>
        <p:spPr>
          <a:xfrm>
            <a:off x="297300" y="790125"/>
            <a:ext cx="85494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Comprender el abuso, la negligencia y la explotación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El abuso</a:t>
            </a:r>
            <a:r>
              <a:t> se refiere a un acto deliberado de maltrato que puede dañar la seguridad, el bienestar, la dignidad y el desarrollo del niño o niña. El abuso incluye todas las formas de maltrato físico, sexual, psicológico y emocional.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Violencia contra los niños </a:t>
            </a:r>
            <a:r>
              <a:t>se define como formas de violencia física o mental, daños y abusos, negligencia o trato negligente o malos tratos o explotación, incluidos los abusos sexuales. (Oficina del Alto Comisionado para los Derechos Humanos, 1990, Artículo 19)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 </a:t>
            </a:r>
            <a:r>
              <a:rPr b="1"/>
              <a:t>La explotación infantil </a:t>
            </a:r>
            <a:r>
              <a:t>se refiere a la utilización del niño o niña para su beneficio económico o sexual, para su gratificación o lucro, que a menudo da lugar a un trato injusto, cruel y perjudicial para el niño.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642" name="Google Shape;1642;p16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6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7"/>
          <p:cNvSpPr txBox="1"/>
          <p:nvPr/>
        </p:nvSpPr>
        <p:spPr>
          <a:xfrm>
            <a:off x="297300" y="790125"/>
            <a:ext cx="854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Informar sobre Acusaciones de Explotación y Denuncias de Abuso Sexual contra empleados de PLH: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PLH y sus socios disponen de mecanismos y procedimientos seguros, confidenciales y accesibles para que el personal, los beneficiarios y las comunidades, incluidos los niños u niñas, informen sobre denuncias de Abuso y Explotación Sexual.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accent5"/>
                </a:solidFill>
              </a:rPr>
              <a:t>Los miembros de PLH se comprometen a proteger la identidad, privacidad y seguridad de cualquier persona que presente denuncias sobre AES relacionadas con la organización.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Si tienes alguna denuncia sobre AES contra PLH, puedes </a:t>
            </a:r>
            <a:r>
              <a:rPr b="1" u="sng">
                <a:solidFill>
                  <a:schemeClr val="hlink"/>
                </a:solidFill>
                <a:hlinkClick r:id="rId3"/>
              </a:rPr>
              <a:t>llenar este formulario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649" name="Google Shape;1649;p16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68"/>
          <p:cNvSpPr txBox="1"/>
          <p:nvPr/>
        </p:nvSpPr>
        <p:spPr>
          <a:xfrm>
            <a:off x="4439075" y="287775"/>
            <a:ext cx="55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514"/>
                </a:solidFill>
              </a:defRPr>
            </a:pPr>
            <a:r>
              <a:t>Salvaguardar y Proteger en el chatbot de Crianza con Conciencia + 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1656" name="Google Shape;1656;p16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6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716" y="756575"/>
            <a:ext cx="1709285" cy="3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10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304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981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56575"/>
            <a:ext cx="1709285" cy="37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9"/>
          <p:cNvSpPr txBox="1"/>
          <p:nvPr/>
        </p:nvSpPr>
        <p:spPr>
          <a:xfrm>
            <a:off x="297300" y="790125"/>
            <a:ext cx="8549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5"/>
                </a:solidFill>
              </a:defRPr>
            </a:pPr>
            <a:r>
              <a:t>Conoce las Políticas de Salvaguarda para las Infancias y Adolescencias, además de los procedimientos de remisión de tu organización </a:t>
            </a:r>
            <a:endParaRPr b="1" sz="17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Protocolo para saber a quién debes de informar dentro de tu organización y cómo recurrir a recursos externos como las autoridades locales o vías para derivar o canalizar un caso.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Asume la responsabilidad de responder ante revelaciones de abusos pasados o presentes.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Discute la situación con tu supervisor para acordar los pasos a seguir.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Recuerda que no se espera que resuelvas la situación tú solo o sola.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8" name="Google Shape;1668;p16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6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0"/>
          <p:cNvSpPr txBox="1"/>
          <p:nvPr/>
        </p:nvSpPr>
        <p:spPr>
          <a:xfrm>
            <a:off x="297300" y="790125"/>
            <a:ext cx="85494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pPr>
            <a:r>
              <a:t>Asegúrate de que los padres, madres y cuidadores sepan que eres alguien que puede ayudarles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Los padres, madres y cuidadores que participan en tus sesiones deben saber que pueden acudir a ti en busca de ayuda, independientemente de cuándo se dieron los abusos.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Debes asegurarte de que sepan que pueden confiar en ti y que les escucharás y apoyarás sin juzgarles ni hacerles daño.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7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7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1"/>
          <p:cNvSpPr txBox="1"/>
          <p:nvPr/>
        </p:nvSpPr>
        <p:spPr>
          <a:xfrm>
            <a:off x="297300" y="790125"/>
            <a:ext cx="85494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514"/>
                </a:solidFill>
              </a:defRPr>
            </a:pPr>
            <a:r>
              <a:t>¿Qué hacer cuando un participante revela un abuso, negligencia o explotación? </a:t>
            </a:r>
            <a:endParaRPr b="1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un entorno seguro en el que el participante pueda compartir su historia.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 Escuchar atentamente al participante y tomar notas: qué/cuándo/dónde/quién.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Determinar si el participante está en peligro inmediato y qué ayuda está disponible.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Asegurar que el participante siente que el facilitador le cree.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que ha hecho lo correcto compartiendo su historia con el facilitador.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Ser comprensivo y no juzgar sus respuestas: ¡evita culpar en todo momento!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al participante que compartirás lo que te ha contado con tu supervisor para encontrar una forma de apoyarle y protegerle.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Explicar lo que harás a continuación.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Avisar a tu supervisor. </a:t>
            </a:r>
            <a:endParaRPr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17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77" y="979006"/>
            <a:ext cx="4242233" cy="19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5160869" y="372897"/>
            <a:ext cx="3762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41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Mejora el desarrollo cognitivo, lingüístico y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socioemocional de los niños y niñas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(OMS, Paquete de Cuidado para el Desarrollo Infantil,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Abordar el cuidado responsivo tiene buenos resultados, incluyendo las interacciones positivas entre el cuidador y el niño o niña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(Jeong et al,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Puede maximizar las trayectorias de desarrollo y salud mental de los adolescentes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(Shenderovich et al. 2019; Marcus et al, 2019)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Es eficaz en países con ingresos bajos, medios y altos para reducir el maltrato infantil y la hostilidad en la crianza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La eficacia es igual para niños menores y mayores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Beneficia por igual a familias de bajos recursos, familias con madres solteras, familias de inmigrantes y de minorías étnicas y familias de niños con problemas de desarrollo y salud mental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2023; Guía de Intervención mhGAP de la OMS)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555233" y="3193362"/>
            <a:ext cx="397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Número de </a:t>
            </a:r>
            <a:r>
              <a:rPr b="1" sz="1500"/>
              <a:t>ensayos controlados aleatorios </a:t>
            </a:r>
            <a:br>
              <a:rPr b="1" i="0" lang="en-US" sz="1200" u="sng" cap="none" strike="noStrike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de intervenciones parentales por año de publicación</a:t>
            </a:r>
            <a:endParaRPr b="0" i="0" sz="1800" u="none" cap="none" strike="noStrike">
              <a:solidFill>
                <a:srgbClr val="005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435 de 65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1586507" y="4063773"/>
            <a:ext cx="1506422" cy="491209"/>
            <a:chOff x="2755584" y="4127109"/>
            <a:chExt cx="2035705" cy="663796"/>
          </a:xfrm>
        </p:grpSpPr>
        <p:pic>
          <p:nvPicPr>
            <p:cNvPr descr="Logo  Description automatically generated" id="401" name="Google Shape;401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3477" y="4268473"/>
              <a:ext cx="1097812" cy="412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 Description automatically generated" id="402" name="Google Shape;402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5584" y="4127109"/>
              <a:ext cx="1097812" cy="66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/>
          <p:nvPr/>
        </p:nvSpPr>
        <p:spPr>
          <a:xfrm rot="-5400000">
            <a:off x="1959003" y="-1757778"/>
            <a:ext cx="480900" cy="439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286224" y="197500"/>
            <a:ext cx="46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Pruebas de Eficacia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2"/>
          <p:cNvSpPr txBox="1"/>
          <p:nvPr/>
        </p:nvSpPr>
        <p:spPr>
          <a:xfrm>
            <a:off x="297300" y="790125"/>
            <a:ext cx="85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Información sobre políticas de salvaguarda y protección en la App Formando Conciencia+ 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17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1296525"/>
            <a:ext cx="3512975" cy="3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75" y="1573588"/>
            <a:ext cx="4836802" cy="28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3"/>
          <p:cNvSpPr txBox="1"/>
          <p:nvPr/>
        </p:nvSpPr>
        <p:spPr>
          <a:xfrm>
            <a:off x="297300" y="973000"/>
            <a:ext cx="4025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Salvaguardar y Proteger en Formando Conciencia+</a:t>
            </a: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t>Informar a tu supervisor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98" name="Google Shape;1698;p17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7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385700"/>
            <a:ext cx="4239651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4"/>
          <p:cNvSpPr txBox="1"/>
          <p:nvPr/>
        </p:nvSpPr>
        <p:spPr>
          <a:xfrm>
            <a:off x="387450" y="2269675"/>
            <a:ext cx="83670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¿Cómo abordar los retos a los que podrías enfrentarte?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5"/>
          <p:cNvSpPr txBox="1"/>
          <p:nvPr/>
        </p:nvSpPr>
        <p:spPr>
          <a:xfrm>
            <a:off x="297300" y="973000"/>
            <a:ext cx="45429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Preguntas Frecuentes de Formando Conciencia+</a:t>
            </a:r>
            <a:endParaRPr sz="2400">
              <a:solidFill>
                <a:srgbClr val="113D5C"/>
              </a:solidFill>
            </a:endParaRPr>
          </a:p>
        </p:txBody>
      </p:sp>
      <p:sp>
        <p:nvSpPr>
          <p:cNvPr id="1711" name="Google Shape;1711;p17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75" y="139550"/>
            <a:ext cx="3561775" cy="4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297300" y="973000"/>
            <a:ext cx="4542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Retos y Desafíos Comunes de Formando Conciencia+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9" name="Google Shape;1719;p17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66950"/>
            <a:ext cx="403177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 txBox="1"/>
          <p:nvPr/>
        </p:nvSpPr>
        <p:spPr>
          <a:xfrm>
            <a:off x="297300" y="1124850"/>
            <a:ext cx="854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DB3514"/>
                </a:solidFill>
              </a:rPr>
              <a:t>What to do when: </a:t>
            </a:r>
            <a:endParaRPr b="1" sz="20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A parent needs support accessing 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ParentText,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 and I'm not sure how to answer their question.</a:t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Reach out to your supervisor </a:t>
            </a:r>
            <a:endParaRPr i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17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Addressing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8"/>
          <p:cNvSpPr txBox="1"/>
          <p:nvPr/>
        </p:nvSpPr>
        <p:spPr>
          <a:xfrm>
            <a:off x="297300" y="790125"/>
            <a:ext cx="4025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participante no se compromete con las reglas generales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la guía de "Un padre, madre o cuidador no se compromete con las reglas generales" en Formando Conciencia+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4" name="Google Shape;1734;p17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475" y="832838"/>
            <a:ext cx="4430324" cy="34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9"/>
          <p:cNvSpPr txBox="1"/>
          <p:nvPr/>
        </p:nvSpPr>
        <p:spPr>
          <a:xfrm>
            <a:off x="297300" y="790125"/>
            <a:ext cx="4618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padre, madre o cuidador tiene dificultades para participar en el Grupo de WhatsApp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Preguntas Frecuentes en Formando Conciencia+: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algunos padres, madres y cuidadores participan activamente en las sesiones de chat mientras que otros no responden.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¿Y si nadie participa?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2" name="Google Shape;1742;p17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7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02550"/>
            <a:ext cx="3859026" cy="2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80"/>
          <p:cNvSpPr txBox="1"/>
          <p:nvPr/>
        </p:nvSpPr>
        <p:spPr>
          <a:xfrm>
            <a:off x="297300" y="790125"/>
            <a:ext cx="8549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 te provoca una reacción emocional ya sea en persona o en un grupo de WhatsApp. 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nos afecten las experiencias de los padres, madres o cuidadores o las cosas que dicen durante el programa, sobre todo si se relacionan con nuestras propias vidas.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¡Haz una pausa! Un par respiraciones profundas pueden ser útiles para asegurarte de que respondas de manera constructiva en lugar de reaccionar negativamente en el momento.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Busca apoyo. Habla sobre el tema con tu supervisor o con un compañero de trabajo con el que te sientas cómodo haciéndolo.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0" name="Google Shape;1750;p18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81"/>
          <p:cNvSpPr txBox="1"/>
          <p:nvPr/>
        </p:nvSpPr>
        <p:spPr>
          <a:xfrm>
            <a:off x="297300" y="790125"/>
            <a:ext cx="85494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sientes nervioso y ansioso por impartir Crianza con Conciencia +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Siempre puedes hacer una pausa para controlar el nerviosismo o la ansiedad.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Prepárate bien revisando los materiales, ensayando la sesión de integración y pensando en las posibles preguntas que podrían hacer los padres, madres o cuidadores.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7" name="Google Shape;1757;p18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8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6"/>
          <p:cNvSpPr txBox="1"/>
          <p:nvPr/>
        </p:nvSpPr>
        <p:spPr>
          <a:xfrm>
            <a:off x="286225" y="1122475"/>
            <a:ext cx="47685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¿Para quién es </a:t>
            </a:r>
            <a:r>
              <a:t>Crianza con Conciencia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Para padres, madres y cuidadores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con niños, niñas y adolescentes de 2 a </a:t>
            </a:r>
            <a:r>
              <a:t>17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años.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Padres, Madres, Cuidadores </a:t>
            </a:r>
            <a:r>
              <a:t>y </a:t>
            </a:r>
            <a:r>
              <a:rPr b="1"/>
              <a:t>Crianza </a:t>
            </a:r>
            <a:r>
              <a:t>incluye a todos los cuidadores responsables del bienestar de tu niño o niña. Los cuidadores incluyen a padres no biológicos como tíos, hermanos, primos, padres adoptivos.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2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E4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3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Ejercicio de Amabilidad y Cariño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4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Círculo de Agradecimiento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5"/>
          <p:cNvSpPr txBox="1"/>
          <p:nvPr/>
        </p:nvSpPr>
        <p:spPr>
          <a:xfrm>
            <a:off x="297300" y="790125"/>
            <a:ext cx="8549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Siguientes pasos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certificado por completar la capacitación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correo electrónico con el enlace para la App del Facilitador y para el Chatbot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Dirigirás la sesión de integración e informarás sobre la asistencia a la sesión de integración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9" name="Google Shape;1779;p18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8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6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86"/>
          <p:cNvSpPr txBox="1"/>
          <p:nvPr/>
        </p:nvSpPr>
        <p:spPr>
          <a:xfrm>
            <a:off x="317900" y="3680350"/>
            <a:ext cx="14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¡GRACIAS!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87" name="Google Shape;1787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6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86225" y="1122475"/>
            <a:ext cx="476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t>¿Qué hace que Crianza con Conciencia + sea un programa único?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t>Programa híbrido e innovador que utiliza </a:t>
            </a:r>
            <a:endParaRPr>
              <a:solidFill>
                <a:srgbClr val="123D5D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○"/>
              <a:defRPr>
                <a:solidFill>
                  <a:srgbClr val="123D5D"/>
                </a:solidFill>
              </a:defRPr>
            </a:pPr>
            <a:r>
              <a:t>herramientas digitales sencillas, como WhatsApp, para apoyar a padres, madres y cuidadores. 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 un esfuerzo colaborativo entre Parenting for Lifelong Health, el Instituto Nacional de Psiquiatría, la UNICEF y ¡TÚ!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Está respaldado por investigación y les proporciona a los padres, madres y cuidadores, estrategias basadas en evidencia para educar a sus niños, niñas y adolescentes.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 </a:t>
            </a:r>
            <a:r>
              <a:t> Crianza con Conciencia + Chatbot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1145988" y="45147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FFFFFF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rgbClr val="FFFFFF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63550" y="2326650"/>
            <a:ext cx="8358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Módulo 1: 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Introducción a Crianza con Conciencia +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7" name="Google Shape;487;p62"/>
          <p:cNvCxnSpPr>
            <a:endCxn id="488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88" name="Google Shape;488;p62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90" name="Google Shape;490;p62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91" name="Google Shape;491;p62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2" name="Google Shape;492;p62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3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02" name="Google Shape;502;p63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28" name="Google Shape;528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64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31" name="Google Shape;531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64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34" name="Google Shape;534;p64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4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37" name="Google Shape;537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64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540" name="Google Shape;540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64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543" name="Google Shape;543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4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546" name="Google Shape;546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64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549" name="Google Shape;549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4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552" name="Google Shape;552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64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555" name="Google Shape;555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4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558" name="Google Shape;558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64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4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561" name="Google Shape;561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4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4" name="Google Shape;564;p64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4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4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del Facilitador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4" name="Google Shape;574;p65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5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92" name="Google Shape;592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65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95" name="Google Shape;595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65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98" name="Google Shape;598;p65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65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601" name="Google Shape;601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65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604" name="Google Shape;604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5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607" name="Google Shape;607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65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610" name="Google Shape;610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65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613" name="Google Shape;613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65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616" name="Google Shape;616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65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619" name="Google Shape;619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65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622" name="Google Shape;622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3" name="Google Shape;623;p65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65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625" name="Google Shape;625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5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65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/>
          <p:nvPr/>
        </p:nvSpPr>
        <p:spPr>
          <a:xfrm>
            <a:off x="89850" y="1702613"/>
            <a:ext cx="1680000" cy="87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65"/>
          <p:cNvSpPr/>
          <p:nvPr/>
        </p:nvSpPr>
        <p:spPr>
          <a:xfrm>
            <a:off x="95725" y="3759725"/>
            <a:ext cx="8808000" cy="111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34" name="Google Shape;634;p65"/>
          <p:cNvCxnSpPr>
            <a:stCxn id="632" idx="3"/>
            <a:endCxn id="635" idx="1"/>
          </p:cNvCxnSpPr>
          <p:nvPr/>
        </p:nvCxnSpPr>
        <p:spPr>
          <a:xfrm>
            <a:off x="1769850" y="2142263"/>
            <a:ext cx="333300" cy="21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5"/>
          <p:cNvSpPr txBox="1"/>
          <p:nvPr/>
        </p:nvSpPr>
        <p:spPr>
          <a:xfrm>
            <a:off x="2103025" y="1834463"/>
            <a:ext cx="21621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el Manual del Facilitador, las Diapositivas y el chatbot de Crianza con Conciencia +</a:t>
            </a:r>
          </a:p>
        </p:txBody>
      </p:sp>
      <p:cxnSp>
        <p:nvCxnSpPr>
          <p:cNvPr id="636" name="Google Shape;636;p65"/>
          <p:cNvCxnSpPr>
            <a:stCxn id="633" idx="0"/>
            <a:endCxn id="637" idx="2"/>
          </p:cNvCxnSpPr>
          <p:nvPr/>
        </p:nvCxnSpPr>
        <p:spPr>
          <a:xfrm flipH="1" rot="10800000">
            <a:off x="4499725" y="2706725"/>
            <a:ext cx="2992500" cy="10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5"/>
          <p:cNvSpPr txBox="1"/>
          <p:nvPr/>
        </p:nvSpPr>
        <p:spPr>
          <a:xfrm>
            <a:off x="6202025" y="1875375"/>
            <a:ext cx="2580300" cy="83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La App de Formando Conciencia+ y el Grupo de WhatsApp con padres, madres y cuidadores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286225" y="828900"/>
            <a:ext cx="510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Al final del taller, serás capaz de: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Articular el propósito de Crianza con Conciencia +.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y formar a los padres, madres y cuidadores en la tecnología del chatbot Crianza con Conciencia.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Impartir la sesión de integración presencial.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la App Formando Conciencia+ para conectar el identificador único de los padres e informar sobre su asistencia.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Sesiones de chat para facilitadores sobre el diálogo interno y el estrés.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a los padres, madres y cuidadores apoyo para la resolución de problemas y la salvaguarda de sus niños, niñas y adolescentes.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Recibir un certificado por participar en el taller de formación</a:t>
            </a:r>
            <a:endParaRPr sz="13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66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386882" y="828892"/>
            <a:ext cx="3210600" cy="32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p66"/>
          <p:cNvSpPr/>
          <p:nvPr/>
        </p:nvSpPr>
        <p:spPr>
          <a:xfrm rot="-2420111">
            <a:off x="8172336" y="1159334"/>
            <a:ext cx="847730" cy="365651"/>
          </a:xfrm>
          <a:prstGeom prst="roundRect">
            <a:avLst>
              <a:gd fmla="val 50000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 rot="-5400000">
            <a:off x="7880634" y="360849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/>
          <p:nvPr/>
        </p:nvSpPr>
        <p:spPr>
          <a:xfrm rot="-5400000">
            <a:off x="7697752" y="345317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>
            <a:off x="-18578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de la Capacitación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6923150" y="264675"/>
            <a:ext cx="20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Programa para el Día 1: </a:t>
            </a:r>
            <a:endParaRPr b="0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6" name="Google Shape;656;p67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1: Introducción al Programa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Presentaciones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Resumen de la Capacitación de Facilitadores y del Programa Crianza con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2: Aceptar, Explorar, Conectar, Practicar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Estrategia para Facilitar el Grupo y conversaciones en Chat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12:55-13:00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13:00-13:55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3: Demostración en vivo de la Sesión de Integración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Sesión de Integración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Demostración en vivo del Programa CC+ en WA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4: Configuración de la aplicación Formando Conciencia+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App 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Descripción de la interfaz de la App Formando Conciencia+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13:55-14:00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Despedida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Reflexión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 para casa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6818350" y="264675"/>
            <a:ext cx="204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4" name="Google Shape;664;p68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2: Aceptar, Explorar, Conectar, Practicar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0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3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6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0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al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2673500" y="928425"/>
            <a:ext cx="5763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6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Gestos físicos:</a:t>
            </a:r>
            <a:r>
              <a:t> Asentir, sonreír, inclinarse hacia delante, mirar al participante, contacto visual,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Vocalización no verbal:</a:t>
            </a:r>
            <a:r>
              <a:t> Mmmm…, Ajá, Ah…,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Intervenciones verbales:</a:t>
            </a:r>
            <a:r>
              <a:t> Usar el nombre del participante, darle las gracias, reconocer y halagr su contribución, etc.;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Usar afirmaciones reflexivas: </a:t>
            </a:r>
            <a:r>
              <a:t>Parafrasear o repetir lo que ha dicho el participante para demostrar que realmente escuchaste lo que dijo. ¡Este es un aspecto clave de la escucha activa!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2673500" y="928425"/>
            <a:ext cx="5763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Hace que los padres, madres y cuidadores se sientan bienvenidos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Anima a las personas a participar más, especialmente a los que son tímidos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Demuestra que respetas y valoras sus respuestas y aportaciones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Crea confianza y una relación positiva entre los padres, madres, cuidadores y tú</a:t>
            </a: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/>
        </p:nvSpPr>
        <p:spPr>
          <a:xfrm>
            <a:off x="2673500" y="687075"/>
            <a:ext cx="57633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abiertas: Quién, qué, cuándo, dónde, por qué y cómo;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que auspicien más detalles: Cuéntame más…. ¿Puedes ser más específico? ¿Qué quieres decir?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 perspectiva de la niña, el niño o el adolescente, así como la de los padres, madres y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las emociones de los padres, madres y cuidadores y los niños, niñas o adolescentes;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Pregúntales sobre cualquier dificultad que experimenten en casa;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43" name="Google Shape;743;p77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8"/>
          <p:cNvSpPr txBox="1"/>
          <p:nvPr/>
        </p:nvSpPr>
        <p:spPr>
          <a:xfrm>
            <a:off x="2673500" y="315375"/>
            <a:ext cx="57633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Consigue una idea más completa de lo que pasó exactamente en casa o de lo que piensan los padres, madres o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describir su experiencia y a verla desde una perspectiva diferente;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comprender por qué ellos o sus niños, niñas o adolescentes respondieron de esa manera en una situación concreta;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ser más conscientes del impacto de sus decisiones y comportamientos y a pensar críticamente sobre su crianza;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 a compartir sus retos, a comprender por qué se produjo el reto y a identificar posibles soluciones para sus retos.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75" name="Google Shape;7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 txBox="1"/>
          <p:nvPr/>
        </p:nvSpPr>
        <p:spPr>
          <a:xfrm>
            <a:off x="2673500" y="687075"/>
            <a:ext cx="57633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sus vidas o la relación con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algunos de los principios o habilidades que están aprendiendo durante el programa;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ellos como padres, madres o cuidadores;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sus niños, niñas o adolescentes;</a:t>
            </a:r>
            <a:endParaRPr sz="18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5" name="Google Shape;295;p46"/>
          <p:cNvCxnSpPr>
            <a:endCxn id="294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7" name="Google Shape;297;p46"/>
          <p:cNvCxnSpPr>
            <a:endCxn id="296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2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2662675" y="1060375"/>
            <a:ext cx="5763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comprender, en sus propias palabras, las razones por las que podrían querer usar una habilidad específica;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 los beneficios para ellos y para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5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88" name="Google Shape;788;p82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97" name="Google Shape;7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2662675" y="898000"/>
            <a:ext cx="5763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B4060"/>
                </a:solidFill>
              </a:defRPr>
            </a:pPr>
            <a:r>
              <a:t>Las actividades para la casa del chatbot Crianza con Conciencia + animan a los padres, madres y cuidadores a practicar las habilidades de crianza todos los días.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Fomenta la confianza a la hora de poner en práctica habilidades nuevas;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Les permite a los padres, madres y cuidadores ensayar habilidades nuevas con el apoyo y la orientación de las personas facilitadoras;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900">
              <a:solidFill>
                <a:srgbClr val="123D5D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58308" y="15222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881712" y="1060367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12650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3"/>
          <p:cNvSpPr txBox="1"/>
          <p:nvPr/>
        </p:nvSpPr>
        <p:spPr>
          <a:xfrm>
            <a:off x="848550" y="4167175"/>
            <a:ext cx="7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i="1"/>
            </a:pPr>
            <a:r>
              <a:t>Comparte en el chat cómo vas a PRACTICAR las habilidades de facilitación para Crianza con Conciencia +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PRACTICAR: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1842150"/>
            <a:ext cx="1594150" cy="1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¡Vamos a avanzar! </a:t>
            </a:r>
            <a:br>
              <a:rPr b="1" lang="en-US" sz="5000">
                <a:solidFill>
                  <a:schemeClr val="lt1"/>
                </a:solidFill>
              </a:rPr>
            </a:b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3: Demostración En Vivo de la Sesión de Integración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/>
        </p:nvSpPr>
        <p:spPr>
          <a:xfrm>
            <a:off x="1941138" y="3392625"/>
            <a:ext cx="5261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padre, madre o cuidador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/>
          <p:nvPr/>
        </p:nvSpPr>
        <p:spPr>
          <a:xfrm rot="-5400000">
            <a:off x="2718900" y="-2517675"/>
            <a:ext cx="480900" cy="5918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Demostración en directo de la Sesión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8"/>
          <p:cNvSpPr txBox="1"/>
          <p:nvPr/>
        </p:nvSpPr>
        <p:spPr>
          <a:xfrm>
            <a:off x="434350" y="918300"/>
            <a:ext cx="79620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¿Cuáles son los objetivos de la sesión de integración?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aprenden sobre las sesiones y la estructura de Crianza con Conciencia +.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obtienen conocimientos básicos de uso del teléfono para acceder a todos los contenidos relevantes de Crianza con Conciencia + y participar en los grupos de apoyo de WhatsApp.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sientan las bases para trabajar bien juntos durante los grupos de apoyo de WhatsApp.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se incorporan al chatbot de Crianza con Conciencia + y completan la sesión de integración junto con el flujo de bienvenida. </a:t>
            </a:r>
            <a:endParaRPr sz="19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9"/>
          <p:cNvGraphicFramePr/>
          <p:nvPr/>
        </p:nvGraphicFramePr>
        <p:xfrm>
          <a:off x="143113" y="75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{31DC0F98-B191-489F-A54A-C2740581BDAE}</a:tableStyleId>
              </a:tblPr>
              <a:tblGrid>
                <a:gridCol w="1803300"/>
                <a:gridCol w="5757950"/>
                <a:gridCol w="1296525"/>
              </a:tblGrid>
              <a:tr h="364400">
                <a:tc gridSpan="3">
                  <a:txBody>
                    <a:bodyPr/>
                    <a:lstStyle/>
                    <a:p>
                      <a:pPr indent="0" lvl="0" marL="0" marR="18675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Programa de la sesión</a:t>
                      </a:r>
                      <a:endParaRPr b="1" sz="12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113D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9A"/>
                    </a:solidFill>
                  </a:tcPr>
                </a:tc>
                <a:tc hMerge="1"/>
                <a:tc hMerge="1"/>
              </a:tr>
              <a:tr h="632550"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Te damos la bienvenida a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Presentaciones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Conocerse mutuamente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15 min</a:t>
                      </a:r>
                      <a:endParaRPr b="1"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1968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 vMerge="1"/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Resumen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rPr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Primeros pasos para usar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Introducción al uso del teléfono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Integración al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Primera habilidad de crianza: autocuidado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Revisión general de la primera sesión del chatbot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Resolver Dificultades con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65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Más Adelante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Establecer Reglas Generales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Rol del Facilitador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Preguntas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Conectar Formando Conciencia+ y el Número de Identificación del Participante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Actividad de Cierre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40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844" name="Google Shape;844;p90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18929" l="-15394" r="-11621" t="0"/>
          <a:stretch/>
        </p:blipFill>
        <p:spPr>
          <a:xfrm>
            <a:off x="741213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8928350" y="8249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47"/>
          <p:cNvSpPr txBox="1"/>
          <p:nvPr/>
        </p:nvSpPr>
        <p:spPr>
          <a:xfrm>
            <a:off x="1544911" y="218775"/>
            <a:ext cx="58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45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CONOCE AL EQUIPO</a:t>
            </a:r>
            <a:endParaRPr b="1" i="0" sz="45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6657" r="6657" t="0"/>
          <a:stretch/>
        </p:blipFill>
        <p:spPr>
          <a:xfrm>
            <a:off x="3556350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21734" l="41400" r="3102" t="0"/>
          <a:stretch/>
        </p:blipFill>
        <p:spPr>
          <a:xfrm>
            <a:off x="6371488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652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Nancy Amador Buenabad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07910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Guadalupe Ramírez Martínez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8929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Ana Pro Alcántara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Coordinadora del programa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95" y="1074350"/>
            <a:ext cx="3036728" cy="21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78" name="Google Shape;87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2" name="Google Shape;882;p9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3" name="Google Shape;883;p9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6" name="Google Shape;906;p9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0" name="Google Shape;910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9" name="Google Shape;9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8"/>
          <p:cNvPicPr preferRelativeResize="0"/>
          <p:nvPr/>
        </p:nvPicPr>
        <p:blipFill rotWithShape="1">
          <a:blip r:embed="rId7">
            <a:alphaModFix/>
          </a:blip>
          <a:srcRect b="31299" l="0" r="0" t="0"/>
          <a:stretch/>
        </p:blipFill>
        <p:spPr>
          <a:xfrm>
            <a:off x="3970600" y="1339900"/>
            <a:ext cx="1649599" cy="24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405550" y="1892788"/>
            <a:ext cx="22575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padres, madres y cuidadores compartirán contigo</a:t>
            </a:r>
            <a:endParaRPr b="0" i="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5" name="Google Shape;935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0">
            <a:off x="51125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8"/>
          <p:cNvSpPr txBox="1"/>
          <p:nvPr/>
        </p:nvSpPr>
        <p:spPr>
          <a:xfrm>
            <a:off x="6066000" y="3426075"/>
            <a:ext cx="1474500" cy="4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16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7" name="Google Shape;937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3">
            <a:off x="5254505" y="3246862"/>
            <a:ext cx="679107" cy="6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>
            <a:off x="1742550" y="3405950"/>
            <a:ext cx="236100" cy="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00"/>
            </a:pPr>
            <a:r>
              <a:t>ENTRENAR</a:t>
            </a:r>
            <a:endParaRPr sz="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956" name="Google Shape;956;p10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962" name="Google Shape;962;p10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0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Encuesta en Zoom para Conocerse Mejor</a:t>
            </a:r>
            <a:endParaRPr b="1" sz="5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924350"/>
            <a:ext cx="171992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2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3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03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979" name="Google Shape;979;p103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" name="Google Shape;98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3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3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4" name="Google Shape;9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/>
        </p:nvSpPr>
        <p:spPr>
          <a:xfrm>
            <a:off x="320050" y="29946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Encuesta Zoom: ¿Cómo fue tu experiencia?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6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7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108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p108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08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0" name="Google Shape;1020;p108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08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08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p108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108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08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6" name="Google Shape;1026;p108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9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109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9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109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1036" name="Google Shape;1036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37" name="Google Shape;1037;p109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38" name="Google Shape;1038;p10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9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1041" name="Google Shape;1041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2" name="Google Shape;1042;p109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3" name="Google Shape;1043;p109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1044" name="Google Shape;1044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5" name="Google Shape;1045;p109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6" name="Google Shape;1046;p109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1047" name="Google Shape;1047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8" name="Google Shape;1048;p109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1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/>
        </p:nvSpPr>
        <p:spPr>
          <a:xfrm rot="-5400000">
            <a:off x="2044500" y="-1871775"/>
            <a:ext cx="509400" cy="4598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86222" y="197506"/>
            <a:ext cx="88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1594625" y="1755900"/>
            <a:ext cx="550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5000">
                <a:solidFill>
                  <a:srgbClr val="019FE4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ESTABLEZCAMOS ALGUNAS REGLAS BÁSICAS</a:t>
            </a:r>
            <a:endParaRPr b="1" i="0" sz="5000" u="none" cap="none" strike="noStrike">
              <a:solidFill>
                <a:srgbClr val="019FE4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4" name="Google Shape;324;p49"/>
          <p:cNvSpPr/>
          <p:nvPr/>
        </p:nvSpPr>
        <p:spPr>
          <a:xfrm rot="-7214535">
            <a:off x="858228" y="1179130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rot="-7214535">
            <a:off x="344724" y="1478837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 rot="-7214535">
            <a:off x="863425" y="1757707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 rot="3585465">
            <a:off x="7408521" y="3246432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 rot="3585465">
            <a:off x="7922025" y="2946724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3585465">
            <a:off x="7403324" y="2667855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2"/>
          <p:cNvSpPr txBox="1"/>
          <p:nvPr/>
        </p:nvSpPr>
        <p:spPr>
          <a:xfrm>
            <a:off x="1588052" y="3585275"/>
            <a:ext cx="596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facilitadores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3"/>
          <p:cNvSpPr txBox="1"/>
          <p:nvPr/>
        </p:nvSpPr>
        <p:spPr>
          <a:xfrm>
            <a:off x="320025" y="364575"/>
            <a:ext cx="78213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¿Qué habilidades de facilitación observaste cuando realizábamos estas actividades?</a:t>
            </a: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Compartir en Preguntas y Respuestas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4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4: Configuración de la App Formando Conciencia+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5"/>
          <p:cNvSpPr/>
          <p:nvPr/>
        </p:nvSpPr>
        <p:spPr>
          <a:xfrm rot="-5400000">
            <a:off x="2622450" y="-2421225"/>
            <a:ext cx="480900" cy="57258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1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787" y="902375"/>
            <a:ext cx="2624701" cy="2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/>
        </p:nvSpPr>
        <p:spPr>
          <a:xfrm>
            <a:off x="678638" y="3527075"/>
            <a:ext cx="29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Escanea el código QR para descargar la aplicación desde el Google Play Store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63" y="960676"/>
            <a:ext cx="2508098" cy="25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/>
        </p:nvSpPr>
        <p:spPr>
          <a:xfrm>
            <a:off x="5271600" y="3394450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Si no tienes acceso a Google Play Store, escanea el código QR para acceder a la versión web de la aplicación.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6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1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16"/>
          <p:cNvGrpSpPr/>
          <p:nvPr/>
        </p:nvGrpSpPr>
        <p:grpSpPr>
          <a:xfrm>
            <a:off x="923650" y="1498300"/>
            <a:ext cx="1451100" cy="2621700"/>
            <a:chOff x="923650" y="1498300"/>
            <a:chExt cx="1451100" cy="2621700"/>
          </a:xfrm>
        </p:grpSpPr>
        <p:sp>
          <p:nvSpPr>
            <p:cNvPr id="1094" name="Google Shape;1094;p116"/>
            <p:cNvSpPr/>
            <p:nvPr/>
          </p:nvSpPr>
          <p:spPr>
            <a:xfrm>
              <a:off x="1279900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01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5" name="Google Shape;1095;p116"/>
            <p:cNvCxnSpPr>
              <a:stCxn id="1094" idx="2"/>
            </p:cNvCxnSpPr>
            <p:nvPr/>
          </p:nvCxnSpPr>
          <p:spPr>
            <a:xfrm>
              <a:off x="164920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6" name="Google Shape;1096;p116"/>
            <p:cNvSpPr txBox="1"/>
            <p:nvPr/>
          </p:nvSpPr>
          <p:spPr>
            <a:xfrm>
              <a:off x="923650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Agregar padres, madres y cuidadores a la App de Formando Conciencia+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97" name="Google Shape;1097;p116"/>
          <p:cNvGrpSpPr/>
          <p:nvPr/>
        </p:nvGrpSpPr>
        <p:grpSpPr>
          <a:xfrm>
            <a:off x="2669999" y="1498300"/>
            <a:ext cx="1631700" cy="2621700"/>
            <a:chOff x="3084595" y="1498300"/>
            <a:chExt cx="1631700" cy="2621700"/>
          </a:xfrm>
        </p:grpSpPr>
        <p:sp>
          <p:nvSpPr>
            <p:cNvPr id="1098" name="Google Shape;1098;p116"/>
            <p:cNvSpPr/>
            <p:nvPr/>
          </p:nvSpPr>
          <p:spPr>
            <a:xfrm>
              <a:off x="3531142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02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9" name="Google Shape;1099;p116"/>
            <p:cNvCxnSpPr/>
            <p:nvPr/>
          </p:nvCxnSpPr>
          <p:spPr>
            <a:xfrm>
              <a:off x="390045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0" name="Google Shape;1100;p116"/>
            <p:cNvSpPr txBox="1"/>
            <p:nvPr/>
          </p:nvSpPr>
          <p:spPr>
            <a:xfrm>
              <a:off x="3084595" y="2785600"/>
              <a:ext cx="16317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Acceder a la guía del facilitador para la sesión presencial de integración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1" name="Google Shape;1101;p116"/>
          <p:cNvGrpSpPr/>
          <p:nvPr/>
        </p:nvGrpSpPr>
        <p:grpSpPr>
          <a:xfrm>
            <a:off x="4596958" y="1498300"/>
            <a:ext cx="1451100" cy="2621700"/>
            <a:chOff x="4804263" y="1498300"/>
            <a:chExt cx="1451100" cy="2621700"/>
          </a:xfrm>
        </p:grpSpPr>
        <p:sp>
          <p:nvSpPr>
            <p:cNvPr id="1102" name="Google Shape;1102;p116"/>
            <p:cNvSpPr/>
            <p:nvPr/>
          </p:nvSpPr>
          <p:spPr>
            <a:xfrm>
              <a:off x="5160508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03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3" name="Google Shape;1103;p116"/>
            <p:cNvCxnSpPr/>
            <p:nvPr/>
          </p:nvCxnSpPr>
          <p:spPr>
            <a:xfrm>
              <a:off x="5529813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4" name="Google Shape;1104;p116"/>
            <p:cNvSpPr txBox="1"/>
            <p:nvPr/>
          </p:nvSpPr>
          <p:spPr>
            <a:xfrm>
              <a:off x="4804263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Buscar mensajes para llevar a cabo una sesión de chat de WhatsApp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5" name="Google Shape;1105;p116"/>
          <p:cNvGrpSpPr/>
          <p:nvPr/>
        </p:nvGrpSpPr>
        <p:grpSpPr>
          <a:xfrm>
            <a:off x="6433613" y="1498300"/>
            <a:ext cx="1451100" cy="2527925"/>
            <a:chOff x="6433613" y="1498300"/>
            <a:chExt cx="1451100" cy="2527925"/>
          </a:xfrm>
        </p:grpSpPr>
        <p:sp>
          <p:nvSpPr>
            <p:cNvPr id="1106" name="Google Shape;1106;p116"/>
            <p:cNvSpPr/>
            <p:nvPr/>
          </p:nvSpPr>
          <p:spPr>
            <a:xfrm>
              <a:off x="6789875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04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7" name="Google Shape;1107;p116"/>
            <p:cNvCxnSpPr/>
            <p:nvPr/>
          </p:nvCxnSpPr>
          <p:spPr>
            <a:xfrm>
              <a:off x="7159163" y="2104125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8" name="Google Shape;1108;p116"/>
            <p:cNvSpPr txBox="1"/>
            <p:nvPr/>
          </p:nvSpPr>
          <p:spPr>
            <a:xfrm>
              <a:off x="6433613" y="2691825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Tratar cuestiones de salvaguarda o protección 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09" name="Google Shape;1109;p116"/>
          <p:cNvSpPr txBox="1"/>
          <p:nvPr/>
        </p:nvSpPr>
        <p:spPr>
          <a:xfrm>
            <a:off x="286225" y="863200"/>
            <a:ext cx="52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DB3614"/>
                </a:solidFill>
              </a:defRPr>
            </a:pPr>
            <a:r>
              <a:t>¿Para qué usarás la App Formando Conciencia+?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17" title="crear perfil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38" y="0"/>
            <a:ext cx="3180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8"/>
          <p:cNvSpPr txBox="1"/>
          <p:nvPr/>
        </p:nvSpPr>
        <p:spPr>
          <a:xfrm>
            <a:off x="361525" y="3000800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Resumen general de la App Formando Conciencia+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540325" y="857877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9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Cierre 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0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hemos visto hasta ahora? 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0"/>
          <p:cNvSpPr txBox="1"/>
          <p:nvPr/>
        </p:nvSpPr>
        <p:spPr>
          <a:xfrm>
            <a:off x="1192869" y="180331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Antecedentes, visión general y estructura de Crianza con Conciencia +.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20"/>
          <p:cNvGrpSpPr/>
          <p:nvPr/>
        </p:nvGrpSpPr>
        <p:grpSpPr>
          <a:xfrm>
            <a:off x="617712" y="1736969"/>
            <a:ext cx="480873" cy="480925"/>
            <a:chOff x="475577" y="1034115"/>
            <a:chExt cx="523200" cy="523200"/>
          </a:xfrm>
        </p:grpSpPr>
        <p:sp>
          <p:nvSpPr>
            <p:cNvPr id="1137" name="Google Shape;1137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38" name="Google Shape;11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9" name="Google Shape;1139;p120"/>
          <p:cNvSpPr txBox="1"/>
          <p:nvPr/>
        </p:nvSpPr>
        <p:spPr>
          <a:xfrm>
            <a:off x="1192869" y="251250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Habilidades de facilitación: Aceptar, Explorar, Conectar y 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120"/>
          <p:cNvGrpSpPr/>
          <p:nvPr/>
        </p:nvGrpSpPr>
        <p:grpSpPr>
          <a:xfrm>
            <a:off x="617712" y="2446159"/>
            <a:ext cx="480873" cy="480925"/>
            <a:chOff x="475577" y="1034115"/>
            <a:chExt cx="523200" cy="523200"/>
          </a:xfrm>
        </p:grpSpPr>
        <p:sp>
          <p:nvSpPr>
            <p:cNvPr id="1141" name="Google Shape;1141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2" name="Google Shape;114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20"/>
          <p:cNvSpPr txBox="1"/>
          <p:nvPr/>
        </p:nvSpPr>
        <p:spPr>
          <a:xfrm>
            <a:off x="1192869" y="322169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Configurar la App Formando Conciencia+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120"/>
          <p:cNvGrpSpPr/>
          <p:nvPr/>
        </p:nvGrpSpPr>
        <p:grpSpPr>
          <a:xfrm>
            <a:off x="617712" y="3155348"/>
            <a:ext cx="480873" cy="480925"/>
            <a:chOff x="475577" y="1034115"/>
            <a:chExt cx="523200" cy="523200"/>
          </a:xfrm>
        </p:grpSpPr>
        <p:sp>
          <p:nvSpPr>
            <p:cNvPr id="1145" name="Google Shape;1145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6" name="Google Shape;1146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120"/>
          <p:cNvSpPr txBox="1"/>
          <p:nvPr/>
        </p:nvSpPr>
        <p:spPr>
          <a:xfrm>
            <a:off x="1192869" y="393088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Demostración en directo de la sesión de integración (Continuará mañana)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20"/>
          <p:cNvGrpSpPr/>
          <p:nvPr/>
        </p:nvGrpSpPr>
        <p:grpSpPr>
          <a:xfrm>
            <a:off x="617712" y="3864537"/>
            <a:ext cx="480873" cy="480925"/>
            <a:chOff x="475577" y="1034115"/>
            <a:chExt cx="523200" cy="523200"/>
          </a:xfrm>
        </p:grpSpPr>
        <p:sp>
          <p:nvSpPr>
            <p:cNvPr id="1149" name="Google Shape;1149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50" name="Google Shape;115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1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1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1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Actividad para Casa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1"/>
          <p:cNvSpPr txBox="1"/>
          <p:nvPr/>
        </p:nvSpPr>
        <p:spPr>
          <a:xfrm>
            <a:off x="1192869" y="1638962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Repasa las habilidades de facilitación que aprendiste hoy, especialmente el método AECP.</a:t>
            </a: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59" name="Google Shape;1159;p121"/>
          <p:cNvGrpSpPr/>
          <p:nvPr/>
        </p:nvGrpSpPr>
        <p:grpSpPr>
          <a:xfrm>
            <a:off x="628412" y="1683444"/>
            <a:ext cx="480873" cy="480925"/>
            <a:chOff x="475577" y="1034115"/>
            <a:chExt cx="523200" cy="523200"/>
          </a:xfrm>
        </p:grpSpPr>
        <p:sp>
          <p:nvSpPr>
            <p:cNvPr id="1160" name="Google Shape;1160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1" name="Google Shape;1161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121"/>
          <p:cNvSpPr txBox="1"/>
          <p:nvPr/>
        </p:nvSpPr>
        <p:spPr>
          <a:xfrm>
            <a:off x="1192869" y="2348152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Revisa todas las sesiones del chatbot de Crianza con Conciencia +. Al final de cada sesión, pídeles que escriban NUEVO para empezar una sesión nueva. </a:t>
            </a:r>
            <a:endParaRPr sz="1600">
              <a:solidFill>
                <a:srgbClr val="0C406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63" name="Google Shape;1163;p121"/>
          <p:cNvGrpSpPr/>
          <p:nvPr/>
        </p:nvGrpSpPr>
        <p:grpSpPr>
          <a:xfrm>
            <a:off x="628412" y="2392634"/>
            <a:ext cx="480873" cy="480925"/>
            <a:chOff x="475577" y="1034115"/>
            <a:chExt cx="523200" cy="523200"/>
          </a:xfrm>
        </p:grpSpPr>
        <p:sp>
          <p:nvSpPr>
            <p:cNvPr id="1164" name="Google Shape;1164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5" name="Google Shape;1165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121"/>
          <p:cNvSpPr txBox="1"/>
          <p:nvPr/>
        </p:nvSpPr>
        <p:spPr>
          <a:xfrm>
            <a:off x="1192869" y="3057341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Si los participantes tienen algún problema, pueden reiniciar el chat automatizado escribiendo REANUDAR. </a:t>
            </a:r>
            <a:r>
              <a:rPr b="1"/>
              <a:t>¡NO USES REANUDAR CON PADRES, MADRES Y CUIDADORES!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67" name="Google Shape;1167;p121"/>
          <p:cNvGrpSpPr/>
          <p:nvPr/>
        </p:nvGrpSpPr>
        <p:grpSpPr>
          <a:xfrm>
            <a:off x="628412" y="3101823"/>
            <a:ext cx="480873" cy="480925"/>
            <a:chOff x="475577" y="1034115"/>
            <a:chExt cx="523200" cy="523200"/>
          </a:xfrm>
        </p:grpSpPr>
        <p:sp>
          <p:nvSpPr>
            <p:cNvPr id="1168" name="Google Shape;1168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9" name="Google Shape;1169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21"/>
          <p:cNvSpPr txBox="1"/>
          <p:nvPr/>
        </p:nvSpPr>
        <p:spPr>
          <a:xfrm>
            <a:off x="1192869" y="3766531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C4061"/>
                </a:solidFill>
              </a:defRPr>
            </a:pPr>
            <a:r>
              <a:t>Recuérdales a los participantes que estas palabras clave solo son para usarse durante la capacitación, y que NO deben compartirlos con los padres, madres o cuidadores durante la sesión de integración.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71" name="Google Shape;1171;p121"/>
          <p:cNvGrpSpPr/>
          <p:nvPr/>
        </p:nvGrpSpPr>
        <p:grpSpPr>
          <a:xfrm>
            <a:off x="628412" y="3811012"/>
            <a:ext cx="480873" cy="480925"/>
            <a:chOff x="475577" y="1034115"/>
            <a:chExt cx="523200" cy="523200"/>
          </a:xfrm>
        </p:grpSpPr>
        <p:sp>
          <p:nvSpPr>
            <p:cNvPr id="1172" name="Google Shape;1172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73" name="Google Shape;117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69600" y="972072"/>
            <a:ext cx="81996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18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9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Únete al taller a tiempo.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i="1" sz="1600">
                <a:solidFill>
                  <a:schemeClr val="accent5"/>
                </a:solidFill>
              </a:defRPr>
            </a:pPr>
            <a:r>
              <a:t>¿Otros? </a:t>
            </a:r>
            <a:endParaRPr b="0" i="1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2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2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22"/>
          <p:cNvSpPr txBox="1"/>
          <p:nvPr/>
        </p:nvSpPr>
        <p:spPr>
          <a:xfrm>
            <a:off x="6935725" y="251350"/>
            <a:ext cx="41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1" name="Google Shape;1181;p122"/>
          <p:cNvGraphicFramePr/>
          <p:nvPr/>
        </p:nvGraphicFramePr>
        <p:xfrm>
          <a:off x="239975" y="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3"/>
          <p:cNvSpPr txBox="1"/>
          <p:nvPr/>
        </p:nvSpPr>
        <p:spPr>
          <a:xfrm>
            <a:off x="281150" y="34869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4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2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3" name="Google Shape;11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2" name="Google Shape;12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en el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04" name="Google Shape;1204;p12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5" name="Google Shape;12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2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6" name="Google Shape;1216;p126"/>
          <p:cNvCxnSpPr>
            <a:endCxn id="1215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2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8" name="Google Shape;1218;p126"/>
          <p:cNvCxnSpPr>
            <a:endCxn id="1217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7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7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e Introducciones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269600" y="972072"/>
            <a:ext cx="81996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1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21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22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Únete al taller a tiempo. </a:t>
            </a:r>
            <a:endParaRPr b="0" i="1" sz="1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"/>
          <p:cNvSpPr/>
          <p:nvPr/>
        </p:nvSpPr>
        <p:spPr>
          <a:xfrm rot="-5400000">
            <a:off x="2156400" y="-1955175"/>
            <a:ext cx="480900" cy="4793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Actividades al Comienzo del Día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128" title="take_a_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9"/>
          <p:cNvSpPr txBox="1"/>
          <p:nvPr/>
        </p:nvSpPr>
        <p:spPr>
          <a:xfrm>
            <a:off x="281150" y="29298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Encuesta Zoom: ¿Cómo estás hoy? 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/>
          <p:nvPr/>
        </p:nvSpPr>
        <p:spPr>
          <a:xfrm>
            <a:off x="294125" y="247637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Chat: ¿Cuál es UN punto clave importante que te llevaste de la sesión de ayer?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1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5: Preparación para la Sesión de Chat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experiencias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/>
          <p:nvPr/>
        </p:nvSpPr>
        <p:spPr>
          <a:xfrm>
            <a:off x="269600" y="972075"/>
            <a:ext cx="796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rgbClr val="DB3514"/>
                </a:solidFill>
              </a:defRPr>
            </a:pPr>
            <a:r>
              <a:t>Crea un Grupo de WhatsApp antes de la sesión de integración </a:t>
            </a:r>
            <a:endParaRPr b="1" i="0" sz="19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Guarda los Contactos de los Padres, Madres y Cuidadores: </a:t>
            </a:r>
            <a:r>
              <a:t>Guarda los nombres y números de los padres, madres y cuidadores asignados para asegurar una confirmación rápida durante la sesión.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Crea un Grupo de WhatsApp:</a:t>
            </a:r>
            <a:r>
              <a:t>Creat y configura tu grupo con tiempo y usando "Crianza con Conciencia +" como nombre base.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Ejemplo de un Nombre de Grupo: </a:t>
            </a:r>
            <a:r>
              <a:t>Considera un nombre temporal como "Crianza con Conciencia +_FamiliasFelices" para darle un toque personal.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253" name="Google Shape;1253;p132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3"/>
          <p:cNvSpPr txBox="1"/>
          <p:nvPr/>
        </p:nvSpPr>
        <p:spPr>
          <a:xfrm>
            <a:off x="269600" y="972075"/>
            <a:ext cx="7962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900">
                <a:solidFill>
                  <a:schemeClr val="accent5"/>
                </a:solidFill>
              </a:defRPr>
            </a:pPr>
            <a:r>
              <a:t>Destaca la importancia de crear un espacio seguro y cómodo en el grupo de WhatsApp para todos los involucrados.</a:t>
            </a:r>
            <a:endParaRPr sz="1900">
              <a:solidFill>
                <a:schemeClr val="accent5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b="1" sz="1900">
                <a:solidFill>
                  <a:schemeClr val="accent5"/>
                </a:solidFill>
              </a:defRPr>
            </a:pPr>
            <a:r>
              <a:t>Formato para las Reglas Generales:</a:t>
            </a:r>
            <a:endParaRPr b="1"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Coloca una cartulina o rotafolio titulado: Reglas Generales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Invita a los participantes a sugerir reglas para un ambiente de grupo positivo.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Escribe las reglas y los comentarios en la cartulina para futuras consultas.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1260" name="Google Shape;1260;p133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3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4"/>
          <p:cNvSpPr txBox="1"/>
          <p:nvPr/>
        </p:nvSpPr>
        <p:spPr>
          <a:xfrm>
            <a:off x="286225" y="873325"/>
            <a:ext cx="829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Tips para la discusión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Fomenta el comportamiento positivo en las reglas.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Haz sugerencias sobre temas concretos como el uso del celular, el respeto, etc.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Repite y explora cada regla para que quede clara.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Ejemplo: Si se menciona "Respeto", pregunta qué comportamientos demuestran respeto.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Asegúrate de que todos los padres, madres y cuidadores estén de acuerdo con las reglas generales: 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Da una oportunidad amplia para que todos puedan contribuir antes de pasar a la siguiente sugerencia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67" name="Google Shape;1267;p134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4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/>
          <p:nvPr/>
        </p:nvSpPr>
        <p:spPr>
          <a:xfrm>
            <a:off x="269600" y="972075"/>
            <a:ext cx="82944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Objetivo: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Crea un conjunto de reglas generales acordadas por todos para mantener un entorno respetuoso y solidario en el grupo de WhatsApp.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Qué hacer cuando un padre, madre o cuidador olvida una regla: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Si un padre, madre o cuidador olvida una de las reglas generales, puedes mandarle recordatorio privado y amable (Ver Preguntas Frecuentes en Formando Conciencia+).  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En caso de comportamiento inadecuado o de infracciones persistentes a las reglas, puedes remover al padre, madre o cuidador y notificárselo a tu supervisor (Ver Preguntas Frecuentes en Formando Conciencia+).  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74" name="Google Shape;1274;p135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3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36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82" name="Google Shape;128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6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258225" y="872675"/>
            <a:ext cx="863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500">
                <a:solidFill>
                  <a:srgbClr val="DB3614"/>
                </a:solidFill>
              </a:defRPr>
            </a:pPr>
            <a:r>
              <a:t>Después de la sesión de integración, tu rol es: 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Ponerte en contacto y ver cómo va todo cada par de días hasta el final del curso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Asegurarte de que todos sigan las reglas generales que ya se discutieron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Plantear preguntas de discusión sobre la crianza de niños, niñas y adolescentes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Reportar cualquier caso de abuso de niñas, niños, adolescentes y adultos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Salirte del grupo una vez terminado el programa Sin embargo, los padres, madres y cuidadores pueden seguir aprendiendo a través de Crianza con Conciencia +. </a:t>
            </a:r>
            <a:endParaRPr sz="15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500">
                <a:solidFill>
                  <a:srgbClr val="123D5D"/>
                </a:solidFill>
              </a:defRPr>
            </a:pPr>
            <a:r>
              <a:t>A finales de año, habrá nuevos cursos de Crianza con Conciencia + para padres, madres y cuidadores.</a:t>
            </a:r>
            <a:endParaRPr b="1"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91" name="Google Shape;12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7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293" name="Google Shape;1293;p137" title="Agregar cuidadorx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8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8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00" name="Google Shape;13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8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02" name="Google Shape;1302;p138"/>
          <p:cNvSpPr txBox="1"/>
          <p:nvPr/>
        </p:nvSpPr>
        <p:spPr>
          <a:xfrm>
            <a:off x="258225" y="874513"/>
            <a:ext cx="80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900">
                <a:solidFill>
                  <a:srgbClr val="DB3614"/>
                </a:solidFill>
              </a:defRPr>
            </a:pPr>
            <a:r>
              <a:t>¡PRUÉBALO TÚ MISMO! </a:t>
            </a:r>
            <a:endParaRPr b="1" sz="1900">
              <a:solidFill>
                <a:srgbClr val="123D5D"/>
              </a:solidFill>
            </a:endParaRPr>
          </a:p>
        </p:txBody>
      </p:sp>
      <p:sp>
        <p:nvSpPr>
          <p:cNvPr id="1303" name="Google Shape;1303;p138"/>
          <p:cNvSpPr/>
          <p:nvPr/>
        </p:nvSpPr>
        <p:spPr>
          <a:xfrm>
            <a:off x="352200" y="13526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4" name="Google Shape;1304;p138"/>
          <p:cNvPicPr preferRelativeResize="0"/>
          <p:nvPr/>
        </p:nvPicPr>
        <p:blipFill rotWithShape="1">
          <a:blip r:embed="rId4">
            <a:alphaModFix/>
          </a:blip>
          <a:srcRect b="26221" l="0" r="0" t="0"/>
          <a:stretch/>
        </p:blipFill>
        <p:spPr>
          <a:xfrm>
            <a:off x="851700" y="1514258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38"/>
          <p:cNvSpPr txBox="1"/>
          <p:nvPr/>
        </p:nvSpPr>
        <p:spPr>
          <a:xfrm>
            <a:off x="2393962" y="1652268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a un padre, madre o cuidador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Mario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121212</a:t>
            </a:r>
          </a:p>
        </p:txBody>
      </p:sp>
      <p:sp>
        <p:nvSpPr>
          <p:cNvPr id="1306" name="Google Shape;1306;p138"/>
          <p:cNvSpPr/>
          <p:nvPr/>
        </p:nvSpPr>
        <p:spPr>
          <a:xfrm>
            <a:off x="3510375" y="30041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7" name="Google Shape;1307;p138"/>
          <p:cNvPicPr preferRelativeResize="0"/>
          <p:nvPr/>
        </p:nvPicPr>
        <p:blipFill rotWithShape="1">
          <a:blip r:embed="rId5">
            <a:alphaModFix/>
          </a:blip>
          <a:srcRect b="22999" l="0" r="0" t="0"/>
          <a:stretch/>
        </p:blipFill>
        <p:spPr>
          <a:xfrm>
            <a:off x="6937900" y="3180583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138"/>
          <p:cNvSpPr txBox="1"/>
          <p:nvPr/>
        </p:nvSpPr>
        <p:spPr>
          <a:xfrm>
            <a:off x="3893787" y="3303493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un compañero de crianza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Isabel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343434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9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9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15" name="Google Shape;131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9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17" name="Google Shape;1317;p139" title="informe de asistenc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75" y="0"/>
            <a:ext cx="3000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0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6: Llevando a cabo la Sesión de Chat de WhatsApp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1"/>
          <p:cNvSpPr/>
          <p:nvPr/>
        </p:nvSpPr>
        <p:spPr>
          <a:xfrm rot="-5400000">
            <a:off x="3109525" y="-2877475"/>
            <a:ext cx="475200" cy="6694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4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9" name="Google Shape;1329;p141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0" name="Google Shape;1330;p141"/>
          <p:cNvSpPr txBox="1"/>
          <p:nvPr/>
        </p:nvSpPr>
        <p:spPr>
          <a:xfrm>
            <a:off x="3130300" y="820475"/>
            <a:ext cx="28845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pPr>
            <a:r>
              <a:t>Hay tres sesiones de chat: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Después de la sesión de integración: Bienvenida y presentaciones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3: Diálogo Interno: Sesión de chat de WhatsApp sobre el diálogo Interno y el estrés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5: Despedida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pPr>
            <a:r>
              <a:t>Toda la información sobre la sesión de chat de WhatsApp está en la App de Formando Conciencia+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41"/>
          <p:cNvSpPr/>
          <p:nvPr/>
        </p:nvSpPr>
        <p:spPr>
          <a:xfrm>
            <a:off x="574675" y="930563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3055"/>
              </a:solidFill>
            </a:endParaRPr>
          </a:p>
        </p:txBody>
      </p:sp>
      <p:pic>
        <p:nvPicPr>
          <p:cNvPr id="1332" name="Google Shape;1332;p141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464425" y="14776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1"/>
          <p:cNvSpPr txBox="1"/>
          <p:nvPr/>
        </p:nvSpPr>
        <p:spPr>
          <a:xfrm>
            <a:off x="776575" y="2056250"/>
            <a:ext cx="188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34" name="Google Shape;1334;p141"/>
          <p:cNvPicPr preferRelativeResize="0"/>
          <p:nvPr/>
        </p:nvPicPr>
        <p:blipFill rotWithShape="1">
          <a:blip r:embed="rId4">
            <a:alphaModFix/>
          </a:blip>
          <a:srcRect b="0" l="39773" r="0" t="8842"/>
          <a:stretch/>
        </p:blipFill>
        <p:spPr>
          <a:xfrm>
            <a:off x="6014800" y="1186176"/>
            <a:ext cx="2958776" cy="2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